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5125700" cy="10693400"/>
  <p:notesSz cx="15125700" cy="10693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717317" y="10239964"/>
            <a:ext cx="72036" cy="12873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3719683" y="9767861"/>
            <a:ext cx="716280" cy="601345"/>
          </a:xfrm>
          <a:custGeom>
            <a:avLst/>
            <a:gdLst/>
            <a:ahLst/>
            <a:cxnLst/>
            <a:rect l="l" t="t" r="r" b="b"/>
            <a:pathLst>
              <a:path w="716280" h="601345">
                <a:moveTo>
                  <a:pt x="376783" y="0"/>
                </a:moveTo>
                <a:lnTo>
                  <a:pt x="316801" y="0"/>
                </a:lnTo>
                <a:lnTo>
                  <a:pt x="320217" y="4102"/>
                </a:lnTo>
                <a:lnTo>
                  <a:pt x="329653" y="17462"/>
                </a:lnTo>
                <a:lnTo>
                  <a:pt x="349199" y="63004"/>
                </a:lnTo>
                <a:lnTo>
                  <a:pt x="355358" y="96621"/>
                </a:lnTo>
                <a:lnTo>
                  <a:pt x="376783" y="96621"/>
                </a:lnTo>
                <a:lnTo>
                  <a:pt x="376783" y="0"/>
                </a:lnTo>
                <a:close/>
              </a:path>
              <a:path w="716280" h="601345">
                <a:moveTo>
                  <a:pt x="415366" y="486143"/>
                </a:moveTo>
                <a:lnTo>
                  <a:pt x="411556" y="428586"/>
                </a:lnTo>
                <a:lnTo>
                  <a:pt x="397586" y="388620"/>
                </a:lnTo>
                <a:lnTo>
                  <a:pt x="370509" y="347726"/>
                </a:lnTo>
                <a:lnTo>
                  <a:pt x="329145" y="306971"/>
                </a:lnTo>
                <a:lnTo>
                  <a:pt x="293192" y="279971"/>
                </a:lnTo>
                <a:lnTo>
                  <a:pt x="157822" y="195262"/>
                </a:lnTo>
                <a:lnTo>
                  <a:pt x="125577" y="170827"/>
                </a:lnTo>
                <a:lnTo>
                  <a:pt x="89789" y="132448"/>
                </a:lnTo>
                <a:lnTo>
                  <a:pt x="68973" y="86766"/>
                </a:lnTo>
                <a:lnTo>
                  <a:pt x="65519" y="56273"/>
                </a:lnTo>
                <a:lnTo>
                  <a:pt x="81432" y="0"/>
                </a:lnTo>
                <a:lnTo>
                  <a:pt x="30708" y="0"/>
                </a:lnTo>
                <a:lnTo>
                  <a:pt x="8610" y="46761"/>
                </a:lnTo>
                <a:lnTo>
                  <a:pt x="0" y="107391"/>
                </a:lnTo>
                <a:lnTo>
                  <a:pt x="114" y="114198"/>
                </a:lnTo>
                <a:lnTo>
                  <a:pt x="6731" y="163410"/>
                </a:lnTo>
                <a:lnTo>
                  <a:pt x="21602" y="203263"/>
                </a:lnTo>
                <a:lnTo>
                  <a:pt x="43738" y="237744"/>
                </a:lnTo>
                <a:lnTo>
                  <a:pt x="75311" y="270395"/>
                </a:lnTo>
                <a:lnTo>
                  <a:pt x="105702" y="293687"/>
                </a:lnTo>
                <a:lnTo>
                  <a:pt x="176695" y="339153"/>
                </a:lnTo>
                <a:lnTo>
                  <a:pt x="241922" y="381850"/>
                </a:lnTo>
                <a:lnTo>
                  <a:pt x="274472" y="407555"/>
                </a:lnTo>
                <a:lnTo>
                  <a:pt x="311150" y="447128"/>
                </a:lnTo>
                <a:lnTo>
                  <a:pt x="332828" y="492302"/>
                </a:lnTo>
                <a:lnTo>
                  <a:pt x="336461" y="521246"/>
                </a:lnTo>
                <a:lnTo>
                  <a:pt x="331927" y="557136"/>
                </a:lnTo>
                <a:lnTo>
                  <a:pt x="309892" y="600849"/>
                </a:lnTo>
                <a:lnTo>
                  <a:pt x="370370" y="600849"/>
                </a:lnTo>
                <a:lnTo>
                  <a:pt x="379869" y="588137"/>
                </a:lnTo>
                <a:lnTo>
                  <a:pt x="404685" y="538924"/>
                </a:lnTo>
                <a:lnTo>
                  <a:pt x="415366" y="486143"/>
                </a:lnTo>
                <a:close/>
              </a:path>
              <a:path w="716280" h="601345">
                <a:moveTo>
                  <a:pt x="716114" y="600849"/>
                </a:moveTo>
                <a:lnTo>
                  <a:pt x="681164" y="574065"/>
                </a:lnTo>
                <a:lnTo>
                  <a:pt x="636016" y="523367"/>
                </a:lnTo>
                <a:lnTo>
                  <a:pt x="600659" y="461378"/>
                </a:lnTo>
                <a:lnTo>
                  <a:pt x="584720" y="419404"/>
                </a:lnTo>
                <a:lnTo>
                  <a:pt x="572947" y="374192"/>
                </a:lnTo>
                <a:lnTo>
                  <a:pt x="565708" y="326123"/>
                </a:lnTo>
                <a:lnTo>
                  <a:pt x="563257" y="275551"/>
                </a:lnTo>
                <a:lnTo>
                  <a:pt x="565061" y="232892"/>
                </a:lnTo>
                <a:lnTo>
                  <a:pt x="572833" y="179717"/>
                </a:lnTo>
                <a:lnTo>
                  <a:pt x="586409" y="131152"/>
                </a:lnTo>
                <a:lnTo>
                  <a:pt x="605269" y="87477"/>
                </a:lnTo>
                <a:lnTo>
                  <a:pt x="625830" y="53606"/>
                </a:lnTo>
                <a:lnTo>
                  <a:pt x="649846" y="24015"/>
                </a:lnTo>
                <a:lnTo>
                  <a:pt x="675652" y="0"/>
                </a:lnTo>
                <a:lnTo>
                  <a:pt x="599262" y="0"/>
                </a:lnTo>
                <a:lnTo>
                  <a:pt x="557720" y="38125"/>
                </a:lnTo>
                <a:lnTo>
                  <a:pt x="527977" y="74053"/>
                </a:lnTo>
                <a:lnTo>
                  <a:pt x="505726" y="108432"/>
                </a:lnTo>
                <a:lnTo>
                  <a:pt x="486867" y="146088"/>
                </a:lnTo>
                <a:lnTo>
                  <a:pt x="471716" y="186956"/>
                </a:lnTo>
                <a:lnTo>
                  <a:pt x="460654" y="230974"/>
                </a:lnTo>
                <a:lnTo>
                  <a:pt x="454113" y="278066"/>
                </a:lnTo>
                <a:lnTo>
                  <a:pt x="452374" y="319646"/>
                </a:lnTo>
                <a:lnTo>
                  <a:pt x="454647" y="361696"/>
                </a:lnTo>
                <a:lnTo>
                  <a:pt x="463143" y="410044"/>
                </a:lnTo>
                <a:lnTo>
                  <a:pt x="476173" y="451802"/>
                </a:lnTo>
                <a:lnTo>
                  <a:pt x="494753" y="492226"/>
                </a:lnTo>
                <a:lnTo>
                  <a:pt x="515416" y="525284"/>
                </a:lnTo>
                <a:lnTo>
                  <a:pt x="540689" y="556272"/>
                </a:lnTo>
                <a:lnTo>
                  <a:pt x="591705" y="600849"/>
                </a:lnTo>
                <a:lnTo>
                  <a:pt x="716114" y="60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594171" y="10115223"/>
            <a:ext cx="204696" cy="25347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701270" y="9767859"/>
            <a:ext cx="97596" cy="143244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237735" y="180700"/>
            <a:ext cx="14650719" cy="10332085"/>
          </a:xfrm>
          <a:custGeom>
            <a:avLst/>
            <a:gdLst/>
            <a:ahLst/>
            <a:cxnLst/>
            <a:rect l="l" t="t" r="r" b="b"/>
            <a:pathLst>
              <a:path w="14650719" h="10332085">
                <a:moveTo>
                  <a:pt x="0" y="54885"/>
                </a:moveTo>
                <a:lnTo>
                  <a:pt x="14650267" y="54885"/>
                </a:lnTo>
              </a:path>
              <a:path w="14650719" h="10332085">
                <a:moveTo>
                  <a:pt x="14650267" y="54885"/>
                </a:moveTo>
                <a:lnTo>
                  <a:pt x="14650267" y="10277136"/>
                </a:lnTo>
              </a:path>
              <a:path w="14650719" h="10332085">
                <a:moveTo>
                  <a:pt x="14650267" y="10277136"/>
                </a:moveTo>
                <a:lnTo>
                  <a:pt x="0" y="10277136"/>
                </a:lnTo>
              </a:path>
              <a:path w="14650719" h="10332085">
                <a:moveTo>
                  <a:pt x="0" y="10277136"/>
                </a:moveTo>
                <a:lnTo>
                  <a:pt x="0" y="54885"/>
                </a:lnTo>
              </a:path>
              <a:path w="14650719" h="10332085">
                <a:moveTo>
                  <a:pt x="0" y="9515158"/>
                </a:moveTo>
                <a:lnTo>
                  <a:pt x="14650267" y="9515158"/>
                </a:lnTo>
              </a:path>
              <a:path w="14650719" h="10332085">
                <a:moveTo>
                  <a:pt x="7325119" y="54885"/>
                </a:moveTo>
                <a:lnTo>
                  <a:pt x="7325119" y="0"/>
                </a:lnTo>
              </a:path>
              <a:path w="14650719" h="10332085">
                <a:moveTo>
                  <a:pt x="7325119" y="10332000"/>
                </a:moveTo>
                <a:lnTo>
                  <a:pt x="7325119" y="10277136"/>
                </a:lnTo>
              </a:path>
              <a:path w="14650719" h="10332085">
                <a:moveTo>
                  <a:pt x="11195125" y="54885"/>
                </a:moveTo>
                <a:lnTo>
                  <a:pt x="1119512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285" y="427736"/>
            <a:ext cx="1361313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285" y="2459482"/>
            <a:ext cx="1361313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70271" y="258882"/>
            <a:ext cx="86995" cy="238696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450">
                <a:latin typeface="Arial"/>
                <a:cs typeface="Arial"/>
              </a:rPr>
              <a:t>TEGNINGSUNDERLAG</a:t>
            </a:r>
            <a:r>
              <a:rPr dirty="0" sz="450" spc="20">
                <a:latin typeface="Arial"/>
                <a:cs typeface="Arial"/>
              </a:rPr>
              <a:t> </a:t>
            </a:r>
            <a:r>
              <a:rPr dirty="0" sz="450" spc="-10">
                <a:latin typeface="Arial"/>
                <a:cs typeface="Arial"/>
              </a:rPr>
              <a:t>OPPRETTET</a:t>
            </a:r>
            <a:r>
              <a:rPr dirty="0" sz="450" spc="25">
                <a:latin typeface="Arial"/>
                <a:cs typeface="Arial"/>
              </a:rPr>
              <a:t> </a:t>
            </a:r>
            <a:r>
              <a:rPr dirty="0" sz="450">
                <a:latin typeface="Arial"/>
                <a:cs typeface="Arial"/>
              </a:rPr>
              <a:t>I</a:t>
            </a:r>
            <a:r>
              <a:rPr dirty="0" sz="450" spc="25">
                <a:latin typeface="Arial"/>
                <a:cs typeface="Arial"/>
              </a:rPr>
              <a:t> </a:t>
            </a:r>
            <a:r>
              <a:rPr dirty="0" sz="450">
                <a:latin typeface="Arial"/>
                <a:cs typeface="Arial"/>
              </a:rPr>
              <a:t>ARCHICAD</a:t>
            </a:r>
            <a:r>
              <a:rPr dirty="0" sz="450" spc="175">
                <a:latin typeface="Arial"/>
                <a:cs typeface="Arial"/>
              </a:rPr>
              <a:t> </a:t>
            </a:r>
            <a:r>
              <a:rPr dirty="0" sz="450">
                <a:latin typeface="Arial"/>
                <a:cs typeface="Arial"/>
              </a:rPr>
              <a:t>-</a:t>
            </a:r>
            <a:r>
              <a:rPr dirty="0" sz="450" spc="25">
                <a:latin typeface="Arial"/>
                <a:cs typeface="Arial"/>
              </a:rPr>
              <a:t> </a:t>
            </a:r>
            <a:r>
              <a:rPr dirty="0" sz="450" spc="-10">
                <a:latin typeface="Arial"/>
                <a:cs typeface="Arial"/>
              </a:rPr>
              <a:t>ORGINALSTØRRELSE</a:t>
            </a:r>
            <a:r>
              <a:rPr dirty="0" sz="450" spc="25">
                <a:latin typeface="Arial"/>
                <a:cs typeface="Arial"/>
              </a:rPr>
              <a:t> </a:t>
            </a:r>
            <a:r>
              <a:rPr dirty="0" sz="450">
                <a:latin typeface="Arial"/>
                <a:cs typeface="Arial"/>
              </a:rPr>
              <a:t>TEGNING</a:t>
            </a:r>
            <a:r>
              <a:rPr dirty="0" sz="450" spc="20">
                <a:latin typeface="Arial"/>
                <a:cs typeface="Arial"/>
              </a:rPr>
              <a:t> </a:t>
            </a:r>
            <a:r>
              <a:rPr dirty="0" sz="450" spc="-25">
                <a:latin typeface="Arial"/>
                <a:cs typeface="Arial"/>
              </a:rPr>
              <a:t>A3</a:t>
            </a:r>
            <a:endParaRPr sz="45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099789" y="9749865"/>
            <a:ext cx="661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Arial"/>
                <a:cs typeface="Arial"/>
              </a:rPr>
              <a:t>15.12.2021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112489" y="9972325"/>
            <a:ext cx="45275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95"/>
              </a:lnSpc>
            </a:pPr>
            <a:r>
              <a:rPr dirty="0" sz="800" spc="-10">
                <a:latin typeface="Arial"/>
                <a:cs typeface="Arial"/>
              </a:rPr>
              <a:t>1:136,525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642588" y="9704590"/>
            <a:ext cx="322580" cy="669925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000" spc="-10">
                <a:latin typeface="Arial"/>
                <a:cs typeface="Arial"/>
              </a:rPr>
              <a:t>Dato: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800" spc="-20">
                <a:latin typeface="Arial"/>
                <a:cs typeface="Arial"/>
              </a:rPr>
              <a:t>Mål:</a:t>
            </a:r>
            <a:endParaRPr sz="800">
              <a:latin typeface="Arial"/>
              <a:cs typeface="Arial"/>
            </a:endParaRPr>
          </a:p>
          <a:p>
            <a:pPr marL="12700" marR="15240">
              <a:lnSpc>
                <a:spcPct val="102600"/>
              </a:lnSpc>
              <a:spcBef>
                <a:spcPts val="300"/>
              </a:spcBef>
            </a:pPr>
            <a:r>
              <a:rPr dirty="0" sz="800" spc="-10">
                <a:latin typeface="Arial"/>
                <a:cs typeface="Arial"/>
              </a:rPr>
              <a:t>Tegn.: </a:t>
            </a:r>
            <a:r>
              <a:rPr dirty="0" sz="800" spc="-25">
                <a:latin typeface="Arial"/>
                <a:cs typeface="Arial"/>
              </a:rPr>
              <a:t>Kontr.: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099789" y="10101600"/>
            <a:ext cx="975360" cy="273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Arial"/>
                <a:cs typeface="Arial"/>
              </a:rPr>
              <a:t>ML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10">
                <a:latin typeface="Arial"/>
                <a:cs typeface="Arial"/>
              </a:rPr>
              <a:t>Arkitekt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Markus</a:t>
            </a:r>
            <a:r>
              <a:rPr dirty="0" sz="800" spc="-20">
                <a:latin typeface="Arial"/>
                <a:cs typeface="Arial"/>
              </a:rPr>
              <a:t> LInge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4235258" y="279466"/>
            <a:ext cx="338455" cy="2032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50" b="1">
                <a:latin typeface="Arial"/>
                <a:cs typeface="Arial"/>
              </a:rPr>
              <a:t>E-</a:t>
            </a:r>
            <a:r>
              <a:rPr dirty="0" sz="1150" spc="-25" b="1">
                <a:latin typeface="Arial"/>
                <a:cs typeface="Arial"/>
              </a:rPr>
              <a:t>14</a:t>
            </a:r>
            <a:endParaRPr sz="11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0412159" y="9750923"/>
            <a:ext cx="2245360" cy="625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21092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000" spc="-10">
                <a:latin typeface="Arial"/>
                <a:cs typeface="Arial"/>
              </a:rPr>
              <a:t>Kongegården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200" b="1">
                <a:latin typeface="Arial"/>
                <a:cs typeface="Arial"/>
              </a:rPr>
              <a:t>E-14</a:t>
            </a:r>
            <a:r>
              <a:rPr dirty="0" sz="1200" spc="3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Perspektiv Ny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takløsning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600" spc="-10">
                <a:latin typeface="Arial"/>
                <a:cs typeface="Arial"/>
              </a:rPr>
              <a:t>Stenseth Grimsrud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arkitekter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AS</a:t>
            </a:r>
            <a:endParaRPr sz="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97035" y="9749865"/>
            <a:ext cx="1478280" cy="62801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70"/>
              </a:spcBef>
            </a:pPr>
            <a:r>
              <a:rPr dirty="0" sz="1000" spc="-10">
                <a:latin typeface="Arial"/>
                <a:cs typeface="Arial"/>
              </a:rPr>
              <a:t>Søknadstegning </a:t>
            </a:r>
            <a:r>
              <a:rPr dirty="0" sz="1000" spc="-20">
                <a:latin typeface="Arial"/>
                <a:cs typeface="Arial"/>
              </a:rPr>
              <a:t>Kongegården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Eiendom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AS</a:t>
            </a:r>
            <a:endParaRPr sz="1000">
              <a:latin typeface="Arial"/>
              <a:cs typeface="Arial"/>
            </a:endParaRPr>
          </a:p>
          <a:p>
            <a:pPr marL="29209">
              <a:lnSpc>
                <a:spcPct val="100000"/>
              </a:lnSpc>
              <a:spcBef>
                <a:spcPts val="360"/>
              </a:spcBef>
            </a:pPr>
            <a:r>
              <a:rPr dirty="0" sz="800">
                <a:latin typeface="Arial"/>
                <a:cs typeface="Arial"/>
              </a:rPr>
              <a:t>Gnr/Bnr:</a:t>
            </a:r>
            <a:r>
              <a:rPr dirty="0" sz="800" spc="16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62/100/0/0</a:t>
            </a:r>
            <a:endParaRPr sz="800">
              <a:latin typeface="Arial"/>
              <a:cs typeface="Arial"/>
            </a:endParaRPr>
          </a:p>
          <a:p>
            <a:pPr marL="29209">
              <a:lnSpc>
                <a:spcPct val="100000"/>
              </a:lnSpc>
              <a:spcBef>
                <a:spcPts val="25"/>
              </a:spcBef>
            </a:pPr>
            <a:r>
              <a:rPr dirty="0" sz="800" spc="-20">
                <a:latin typeface="Arial"/>
                <a:cs typeface="Arial"/>
              </a:rPr>
              <a:t>Wiels Plass </a:t>
            </a:r>
            <a:r>
              <a:rPr dirty="0" sz="800">
                <a:latin typeface="Arial"/>
                <a:cs typeface="Arial"/>
              </a:rPr>
              <a:t>1,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1771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Halden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347927" y="1091797"/>
            <a:ext cx="14400530" cy="8995410"/>
            <a:chOff x="347927" y="1091797"/>
            <a:chExt cx="14400530" cy="8995410"/>
          </a:xfrm>
        </p:grpSpPr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927" y="1091797"/>
              <a:ext cx="14400034" cy="8518597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3069677" y="9951531"/>
              <a:ext cx="765810" cy="135890"/>
            </a:xfrm>
            <a:custGeom>
              <a:avLst/>
              <a:gdLst/>
              <a:ahLst/>
              <a:cxnLst/>
              <a:rect l="l" t="t" r="r" b="b"/>
              <a:pathLst>
                <a:path w="765810" h="135890">
                  <a:moveTo>
                    <a:pt x="765479" y="135540"/>
                  </a:moveTo>
                  <a:lnTo>
                    <a:pt x="0" y="135540"/>
                  </a:lnTo>
                  <a:lnTo>
                    <a:pt x="0" y="0"/>
                  </a:lnTo>
                  <a:lnTo>
                    <a:pt x="765479" y="0"/>
                  </a:lnTo>
                  <a:lnTo>
                    <a:pt x="765479" y="1355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70271" y="258882"/>
            <a:ext cx="86995" cy="238696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450">
                <a:latin typeface="Arial"/>
                <a:cs typeface="Arial"/>
              </a:rPr>
              <a:t>TEGNINGSUNDERLAG</a:t>
            </a:r>
            <a:r>
              <a:rPr dirty="0" sz="450" spc="20">
                <a:latin typeface="Arial"/>
                <a:cs typeface="Arial"/>
              </a:rPr>
              <a:t> </a:t>
            </a:r>
            <a:r>
              <a:rPr dirty="0" sz="450" spc="-10">
                <a:latin typeface="Arial"/>
                <a:cs typeface="Arial"/>
              </a:rPr>
              <a:t>OPPRETTET</a:t>
            </a:r>
            <a:r>
              <a:rPr dirty="0" sz="450" spc="25">
                <a:latin typeface="Arial"/>
                <a:cs typeface="Arial"/>
              </a:rPr>
              <a:t> </a:t>
            </a:r>
            <a:r>
              <a:rPr dirty="0" sz="450">
                <a:latin typeface="Arial"/>
                <a:cs typeface="Arial"/>
              </a:rPr>
              <a:t>I</a:t>
            </a:r>
            <a:r>
              <a:rPr dirty="0" sz="450" spc="25">
                <a:latin typeface="Arial"/>
                <a:cs typeface="Arial"/>
              </a:rPr>
              <a:t> </a:t>
            </a:r>
            <a:r>
              <a:rPr dirty="0" sz="450">
                <a:latin typeface="Arial"/>
                <a:cs typeface="Arial"/>
              </a:rPr>
              <a:t>ARCHICAD</a:t>
            </a:r>
            <a:r>
              <a:rPr dirty="0" sz="450" spc="175">
                <a:latin typeface="Arial"/>
                <a:cs typeface="Arial"/>
              </a:rPr>
              <a:t> </a:t>
            </a:r>
            <a:r>
              <a:rPr dirty="0" sz="450">
                <a:latin typeface="Arial"/>
                <a:cs typeface="Arial"/>
              </a:rPr>
              <a:t>-</a:t>
            </a:r>
            <a:r>
              <a:rPr dirty="0" sz="450" spc="25">
                <a:latin typeface="Arial"/>
                <a:cs typeface="Arial"/>
              </a:rPr>
              <a:t> </a:t>
            </a:r>
            <a:r>
              <a:rPr dirty="0" sz="450" spc="-10">
                <a:latin typeface="Arial"/>
                <a:cs typeface="Arial"/>
              </a:rPr>
              <a:t>ORGINALSTØRRELSE</a:t>
            </a:r>
            <a:r>
              <a:rPr dirty="0" sz="450" spc="25">
                <a:latin typeface="Arial"/>
                <a:cs typeface="Arial"/>
              </a:rPr>
              <a:t> </a:t>
            </a:r>
            <a:r>
              <a:rPr dirty="0" sz="450">
                <a:latin typeface="Arial"/>
                <a:cs typeface="Arial"/>
              </a:rPr>
              <a:t>TEGNING</a:t>
            </a:r>
            <a:r>
              <a:rPr dirty="0" sz="450" spc="20">
                <a:latin typeface="Arial"/>
                <a:cs typeface="Arial"/>
              </a:rPr>
              <a:t> </a:t>
            </a:r>
            <a:r>
              <a:rPr dirty="0" sz="450" spc="-25">
                <a:latin typeface="Arial"/>
                <a:cs typeface="Arial"/>
              </a:rPr>
              <a:t>A3</a:t>
            </a:r>
            <a:endParaRPr sz="45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099789" y="9749865"/>
            <a:ext cx="661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Arial"/>
                <a:cs typeface="Arial"/>
              </a:rPr>
              <a:t>15.12.2021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112489" y="9972325"/>
            <a:ext cx="45275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95"/>
              </a:lnSpc>
            </a:pPr>
            <a:r>
              <a:rPr dirty="0" sz="800" spc="-10">
                <a:latin typeface="Arial"/>
                <a:cs typeface="Arial"/>
              </a:rPr>
              <a:t>1:136,525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642588" y="9704590"/>
            <a:ext cx="322580" cy="669925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000" spc="-10">
                <a:latin typeface="Arial"/>
                <a:cs typeface="Arial"/>
              </a:rPr>
              <a:t>Dato: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800" spc="-20">
                <a:latin typeface="Arial"/>
                <a:cs typeface="Arial"/>
              </a:rPr>
              <a:t>Mål:</a:t>
            </a:r>
            <a:endParaRPr sz="800">
              <a:latin typeface="Arial"/>
              <a:cs typeface="Arial"/>
            </a:endParaRPr>
          </a:p>
          <a:p>
            <a:pPr marL="12700" marR="15240">
              <a:lnSpc>
                <a:spcPct val="102600"/>
              </a:lnSpc>
              <a:spcBef>
                <a:spcPts val="300"/>
              </a:spcBef>
            </a:pPr>
            <a:r>
              <a:rPr dirty="0" sz="800" spc="-10">
                <a:latin typeface="Arial"/>
                <a:cs typeface="Arial"/>
              </a:rPr>
              <a:t>Tegn.: </a:t>
            </a:r>
            <a:r>
              <a:rPr dirty="0" sz="800" spc="-25">
                <a:latin typeface="Arial"/>
                <a:cs typeface="Arial"/>
              </a:rPr>
              <a:t>Kontr.: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099789" y="10101600"/>
            <a:ext cx="975360" cy="273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Arial"/>
                <a:cs typeface="Arial"/>
              </a:rPr>
              <a:t>ML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10">
                <a:latin typeface="Arial"/>
                <a:cs typeface="Arial"/>
              </a:rPr>
              <a:t>Arkitekt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Markus</a:t>
            </a:r>
            <a:r>
              <a:rPr dirty="0" sz="800" spc="-20">
                <a:latin typeface="Arial"/>
                <a:cs typeface="Arial"/>
              </a:rPr>
              <a:t> LInge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4235258" y="279466"/>
            <a:ext cx="338455" cy="2032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50" b="1">
                <a:latin typeface="Arial"/>
                <a:cs typeface="Arial"/>
              </a:rPr>
              <a:t>E-</a:t>
            </a:r>
            <a:r>
              <a:rPr dirty="0" sz="1150" spc="-25" b="1">
                <a:latin typeface="Arial"/>
                <a:cs typeface="Arial"/>
              </a:rPr>
              <a:t>13</a:t>
            </a:r>
            <a:endParaRPr sz="11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0412159" y="9750923"/>
            <a:ext cx="2245360" cy="625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21092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000" spc="-10">
                <a:latin typeface="Arial"/>
                <a:cs typeface="Arial"/>
              </a:rPr>
              <a:t>Kongegården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200" b="1">
                <a:latin typeface="Arial"/>
                <a:cs typeface="Arial"/>
              </a:rPr>
              <a:t>E-13</a:t>
            </a:r>
            <a:r>
              <a:rPr dirty="0" sz="1200" spc="3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Perspektiv Ny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takløsning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600" spc="-10">
                <a:latin typeface="Arial"/>
                <a:cs typeface="Arial"/>
              </a:rPr>
              <a:t>Stenseth Grimsrud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arkitekter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AS</a:t>
            </a:r>
            <a:endParaRPr sz="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97035" y="9749865"/>
            <a:ext cx="1478280" cy="62801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70"/>
              </a:spcBef>
            </a:pPr>
            <a:r>
              <a:rPr dirty="0" sz="1000" spc="-10">
                <a:latin typeface="Arial"/>
                <a:cs typeface="Arial"/>
              </a:rPr>
              <a:t>Søknadstegning </a:t>
            </a:r>
            <a:r>
              <a:rPr dirty="0" sz="1000" spc="-20">
                <a:latin typeface="Arial"/>
                <a:cs typeface="Arial"/>
              </a:rPr>
              <a:t>Kongegården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Eiendom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AS</a:t>
            </a:r>
            <a:endParaRPr sz="1000">
              <a:latin typeface="Arial"/>
              <a:cs typeface="Arial"/>
            </a:endParaRPr>
          </a:p>
          <a:p>
            <a:pPr marL="29209">
              <a:lnSpc>
                <a:spcPct val="100000"/>
              </a:lnSpc>
              <a:spcBef>
                <a:spcPts val="360"/>
              </a:spcBef>
            </a:pPr>
            <a:r>
              <a:rPr dirty="0" sz="800">
                <a:latin typeface="Arial"/>
                <a:cs typeface="Arial"/>
              </a:rPr>
              <a:t>Gnr/Bnr:</a:t>
            </a:r>
            <a:r>
              <a:rPr dirty="0" sz="800" spc="16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62/100/0/0</a:t>
            </a:r>
            <a:endParaRPr sz="800">
              <a:latin typeface="Arial"/>
              <a:cs typeface="Arial"/>
            </a:endParaRPr>
          </a:p>
          <a:p>
            <a:pPr marL="29209">
              <a:lnSpc>
                <a:spcPct val="100000"/>
              </a:lnSpc>
              <a:spcBef>
                <a:spcPts val="25"/>
              </a:spcBef>
            </a:pPr>
            <a:r>
              <a:rPr dirty="0" sz="800" spc="-20">
                <a:latin typeface="Arial"/>
                <a:cs typeface="Arial"/>
              </a:rPr>
              <a:t>Wiels Plass </a:t>
            </a:r>
            <a:r>
              <a:rPr dirty="0" sz="800">
                <a:latin typeface="Arial"/>
                <a:cs typeface="Arial"/>
              </a:rPr>
              <a:t>1,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1771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Halden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347927" y="710922"/>
            <a:ext cx="14400530" cy="9376410"/>
            <a:chOff x="347927" y="710922"/>
            <a:chExt cx="14400530" cy="9376410"/>
          </a:xfrm>
        </p:grpSpPr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927" y="710922"/>
              <a:ext cx="14400034" cy="8899472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3069677" y="9951531"/>
              <a:ext cx="765810" cy="135890"/>
            </a:xfrm>
            <a:custGeom>
              <a:avLst/>
              <a:gdLst/>
              <a:ahLst/>
              <a:cxnLst/>
              <a:rect l="l" t="t" r="r" b="b"/>
              <a:pathLst>
                <a:path w="765810" h="135890">
                  <a:moveTo>
                    <a:pt x="765479" y="135540"/>
                  </a:moveTo>
                  <a:lnTo>
                    <a:pt x="0" y="135540"/>
                  </a:lnTo>
                  <a:lnTo>
                    <a:pt x="0" y="0"/>
                  </a:lnTo>
                  <a:lnTo>
                    <a:pt x="765479" y="0"/>
                  </a:lnTo>
                  <a:lnTo>
                    <a:pt x="765479" y="1355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70271" y="258882"/>
            <a:ext cx="86995" cy="238696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450">
                <a:latin typeface="Arial"/>
                <a:cs typeface="Arial"/>
              </a:rPr>
              <a:t>TEGNINGSUNDERLAG</a:t>
            </a:r>
            <a:r>
              <a:rPr dirty="0" sz="450" spc="20">
                <a:latin typeface="Arial"/>
                <a:cs typeface="Arial"/>
              </a:rPr>
              <a:t> </a:t>
            </a:r>
            <a:r>
              <a:rPr dirty="0" sz="450" spc="-10">
                <a:latin typeface="Arial"/>
                <a:cs typeface="Arial"/>
              </a:rPr>
              <a:t>OPPRETTET</a:t>
            </a:r>
            <a:r>
              <a:rPr dirty="0" sz="450" spc="25">
                <a:latin typeface="Arial"/>
                <a:cs typeface="Arial"/>
              </a:rPr>
              <a:t> </a:t>
            </a:r>
            <a:r>
              <a:rPr dirty="0" sz="450">
                <a:latin typeface="Arial"/>
                <a:cs typeface="Arial"/>
              </a:rPr>
              <a:t>I</a:t>
            </a:r>
            <a:r>
              <a:rPr dirty="0" sz="450" spc="25">
                <a:latin typeface="Arial"/>
                <a:cs typeface="Arial"/>
              </a:rPr>
              <a:t> </a:t>
            </a:r>
            <a:r>
              <a:rPr dirty="0" sz="450">
                <a:latin typeface="Arial"/>
                <a:cs typeface="Arial"/>
              </a:rPr>
              <a:t>ARCHICAD</a:t>
            </a:r>
            <a:r>
              <a:rPr dirty="0" sz="450" spc="175">
                <a:latin typeface="Arial"/>
                <a:cs typeface="Arial"/>
              </a:rPr>
              <a:t> </a:t>
            </a:r>
            <a:r>
              <a:rPr dirty="0" sz="450">
                <a:latin typeface="Arial"/>
                <a:cs typeface="Arial"/>
              </a:rPr>
              <a:t>-</a:t>
            </a:r>
            <a:r>
              <a:rPr dirty="0" sz="450" spc="25">
                <a:latin typeface="Arial"/>
                <a:cs typeface="Arial"/>
              </a:rPr>
              <a:t> </a:t>
            </a:r>
            <a:r>
              <a:rPr dirty="0" sz="450" spc="-10">
                <a:latin typeface="Arial"/>
                <a:cs typeface="Arial"/>
              </a:rPr>
              <a:t>ORGINALSTØRRELSE</a:t>
            </a:r>
            <a:r>
              <a:rPr dirty="0" sz="450" spc="25">
                <a:latin typeface="Arial"/>
                <a:cs typeface="Arial"/>
              </a:rPr>
              <a:t> </a:t>
            </a:r>
            <a:r>
              <a:rPr dirty="0" sz="450">
                <a:latin typeface="Arial"/>
                <a:cs typeface="Arial"/>
              </a:rPr>
              <a:t>TEGNING</a:t>
            </a:r>
            <a:r>
              <a:rPr dirty="0" sz="450" spc="20">
                <a:latin typeface="Arial"/>
                <a:cs typeface="Arial"/>
              </a:rPr>
              <a:t> </a:t>
            </a:r>
            <a:r>
              <a:rPr dirty="0" sz="450" spc="-25">
                <a:latin typeface="Arial"/>
                <a:cs typeface="Arial"/>
              </a:rPr>
              <a:t>A3</a:t>
            </a:r>
            <a:endParaRPr sz="45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099789" y="9749865"/>
            <a:ext cx="661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Arial"/>
                <a:cs typeface="Arial"/>
              </a:rPr>
              <a:t>15.12.2021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112489" y="9972325"/>
            <a:ext cx="45275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95"/>
              </a:lnSpc>
            </a:pPr>
            <a:r>
              <a:rPr dirty="0" sz="800" spc="-10">
                <a:latin typeface="Arial"/>
                <a:cs typeface="Arial"/>
              </a:rPr>
              <a:t>1:136,525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642588" y="9704590"/>
            <a:ext cx="322580" cy="669925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000" spc="-10">
                <a:latin typeface="Arial"/>
                <a:cs typeface="Arial"/>
              </a:rPr>
              <a:t>Dato: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800" spc="-20">
                <a:latin typeface="Arial"/>
                <a:cs typeface="Arial"/>
              </a:rPr>
              <a:t>Mål:</a:t>
            </a:r>
            <a:endParaRPr sz="800">
              <a:latin typeface="Arial"/>
              <a:cs typeface="Arial"/>
            </a:endParaRPr>
          </a:p>
          <a:p>
            <a:pPr marL="12700" marR="15240">
              <a:lnSpc>
                <a:spcPct val="102600"/>
              </a:lnSpc>
              <a:spcBef>
                <a:spcPts val="300"/>
              </a:spcBef>
            </a:pPr>
            <a:r>
              <a:rPr dirty="0" sz="800" spc="-10">
                <a:latin typeface="Arial"/>
                <a:cs typeface="Arial"/>
              </a:rPr>
              <a:t>Tegn.: </a:t>
            </a:r>
            <a:r>
              <a:rPr dirty="0" sz="800" spc="-25">
                <a:latin typeface="Arial"/>
                <a:cs typeface="Arial"/>
              </a:rPr>
              <a:t>Kontr.: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099789" y="10101600"/>
            <a:ext cx="975360" cy="273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Arial"/>
                <a:cs typeface="Arial"/>
              </a:rPr>
              <a:t>ML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10">
                <a:latin typeface="Arial"/>
                <a:cs typeface="Arial"/>
              </a:rPr>
              <a:t>Arkitekt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Markus</a:t>
            </a:r>
            <a:r>
              <a:rPr dirty="0" sz="800" spc="-20">
                <a:latin typeface="Arial"/>
                <a:cs typeface="Arial"/>
              </a:rPr>
              <a:t> LInge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4235258" y="279466"/>
            <a:ext cx="338455" cy="2032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50" b="1">
                <a:latin typeface="Arial"/>
                <a:cs typeface="Arial"/>
              </a:rPr>
              <a:t>E-</a:t>
            </a:r>
            <a:r>
              <a:rPr dirty="0" sz="1150" spc="-25" b="1">
                <a:latin typeface="Arial"/>
                <a:cs typeface="Arial"/>
              </a:rPr>
              <a:t>12</a:t>
            </a:r>
            <a:endParaRPr sz="11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0412159" y="9750923"/>
            <a:ext cx="2245360" cy="625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21092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000" spc="-10">
                <a:latin typeface="Arial"/>
                <a:cs typeface="Arial"/>
              </a:rPr>
              <a:t>Kongegården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200" b="1">
                <a:latin typeface="Arial"/>
                <a:cs typeface="Arial"/>
              </a:rPr>
              <a:t>E-12</a:t>
            </a:r>
            <a:r>
              <a:rPr dirty="0" sz="1200" spc="3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Perspektiv Ny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takløsning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600" spc="-10">
                <a:latin typeface="Arial"/>
                <a:cs typeface="Arial"/>
              </a:rPr>
              <a:t>Stenseth Grimsrud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arkitekter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AS</a:t>
            </a:r>
            <a:endParaRPr sz="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97035" y="9749865"/>
            <a:ext cx="1478280" cy="62801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70"/>
              </a:spcBef>
            </a:pPr>
            <a:r>
              <a:rPr dirty="0" sz="1000" spc="-10">
                <a:latin typeface="Arial"/>
                <a:cs typeface="Arial"/>
              </a:rPr>
              <a:t>Søknadstegning </a:t>
            </a:r>
            <a:r>
              <a:rPr dirty="0" sz="1000" spc="-20">
                <a:latin typeface="Arial"/>
                <a:cs typeface="Arial"/>
              </a:rPr>
              <a:t>Kongegården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Eiendom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AS</a:t>
            </a:r>
            <a:endParaRPr sz="1000">
              <a:latin typeface="Arial"/>
              <a:cs typeface="Arial"/>
            </a:endParaRPr>
          </a:p>
          <a:p>
            <a:pPr marL="29209">
              <a:lnSpc>
                <a:spcPct val="100000"/>
              </a:lnSpc>
              <a:spcBef>
                <a:spcPts val="360"/>
              </a:spcBef>
            </a:pPr>
            <a:r>
              <a:rPr dirty="0" sz="800">
                <a:latin typeface="Arial"/>
                <a:cs typeface="Arial"/>
              </a:rPr>
              <a:t>Gnr/Bnr:</a:t>
            </a:r>
            <a:r>
              <a:rPr dirty="0" sz="800" spc="16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62/100/0/0</a:t>
            </a:r>
            <a:endParaRPr sz="800">
              <a:latin typeface="Arial"/>
              <a:cs typeface="Arial"/>
            </a:endParaRPr>
          </a:p>
          <a:p>
            <a:pPr marL="29209">
              <a:lnSpc>
                <a:spcPct val="100000"/>
              </a:lnSpc>
              <a:spcBef>
                <a:spcPts val="25"/>
              </a:spcBef>
            </a:pPr>
            <a:r>
              <a:rPr dirty="0" sz="800" spc="-20">
                <a:latin typeface="Arial"/>
                <a:cs typeface="Arial"/>
              </a:rPr>
              <a:t>Wiels Plass </a:t>
            </a:r>
            <a:r>
              <a:rPr dirty="0" sz="800">
                <a:latin typeface="Arial"/>
                <a:cs typeface="Arial"/>
              </a:rPr>
              <a:t>1,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1771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Halden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347927" y="386385"/>
            <a:ext cx="14400530" cy="9700895"/>
            <a:chOff x="347927" y="386385"/>
            <a:chExt cx="14400530" cy="9700895"/>
          </a:xfrm>
        </p:grpSpPr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927" y="386385"/>
              <a:ext cx="14400034" cy="8995229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3069677" y="9951531"/>
              <a:ext cx="765810" cy="135890"/>
            </a:xfrm>
            <a:custGeom>
              <a:avLst/>
              <a:gdLst/>
              <a:ahLst/>
              <a:cxnLst/>
              <a:rect l="l" t="t" r="r" b="b"/>
              <a:pathLst>
                <a:path w="765810" h="135890">
                  <a:moveTo>
                    <a:pt x="765479" y="135540"/>
                  </a:moveTo>
                  <a:lnTo>
                    <a:pt x="0" y="135540"/>
                  </a:lnTo>
                  <a:lnTo>
                    <a:pt x="0" y="0"/>
                  </a:lnTo>
                  <a:lnTo>
                    <a:pt x="765479" y="0"/>
                  </a:lnTo>
                  <a:lnTo>
                    <a:pt x="765479" y="1355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70271" y="258882"/>
            <a:ext cx="86995" cy="238696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450">
                <a:latin typeface="Arial"/>
                <a:cs typeface="Arial"/>
              </a:rPr>
              <a:t>TEGNINGSUNDERLAG</a:t>
            </a:r>
            <a:r>
              <a:rPr dirty="0" sz="450" spc="20">
                <a:latin typeface="Arial"/>
                <a:cs typeface="Arial"/>
              </a:rPr>
              <a:t> </a:t>
            </a:r>
            <a:r>
              <a:rPr dirty="0" sz="450" spc="-10">
                <a:latin typeface="Arial"/>
                <a:cs typeface="Arial"/>
              </a:rPr>
              <a:t>OPPRETTET</a:t>
            </a:r>
            <a:r>
              <a:rPr dirty="0" sz="450" spc="25">
                <a:latin typeface="Arial"/>
                <a:cs typeface="Arial"/>
              </a:rPr>
              <a:t> </a:t>
            </a:r>
            <a:r>
              <a:rPr dirty="0" sz="450">
                <a:latin typeface="Arial"/>
                <a:cs typeface="Arial"/>
              </a:rPr>
              <a:t>I</a:t>
            </a:r>
            <a:r>
              <a:rPr dirty="0" sz="450" spc="25">
                <a:latin typeface="Arial"/>
                <a:cs typeface="Arial"/>
              </a:rPr>
              <a:t> </a:t>
            </a:r>
            <a:r>
              <a:rPr dirty="0" sz="450">
                <a:latin typeface="Arial"/>
                <a:cs typeface="Arial"/>
              </a:rPr>
              <a:t>ARCHICAD</a:t>
            </a:r>
            <a:r>
              <a:rPr dirty="0" sz="450" spc="175">
                <a:latin typeface="Arial"/>
                <a:cs typeface="Arial"/>
              </a:rPr>
              <a:t> </a:t>
            </a:r>
            <a:r>
              <a:rPr dirty="0" sz="450">
                <a:latin typeface="Arial"/>
                <a:cs typeface="Arial"/>
              </a:rPr>
              <a:t>-</a:t>
            </a:r>
            <a:r>
              <a:rPr dirty="0" sz="450" spc="25">
                <a:latin typeface="Arial"/>
                <a:cs typeface="Arial"/>
              </a:rPr>
              <a:t> </a:t>
            </a:r>
            <a:r>
              <a:rPr dirty="0" sz="450" spc="-10">
                <a:latin typeface="Arial"/>
                <a:cs typeface="Arial"/>
              </a:rPr>
              <a:t>ORGINALSTØRRELSE</a:t>
            </a:r>
            <a:r>
              <a:rPr dirty="0" sz="450" spc="25">
                <a:latin typeface="Arial"/>
                <a:cs typeface="Arial"/>
              </a:rPr>
              <a:t> </a:t>
            </a:r>
            <a:r>
              <a:rPr dirty="0" sz="450">
                <a:latin typeface="Arial"/>
                <a:cs typeface="Arial"/>
              </a:rPr>
              <a:t>TEGNING</a:t>
            </a:r>
            <a:r>
              <a:rPr dirty="0" sz="450" spc="20">
                <a:latin typeface="Arial"/>
                <a:cs typeface="Arial"/>
              </a:rPr>
              <a:t> </a:t>
            </a:r>
            <a:r>
              <a:rPr dirty="0" sz="450" spc="-25">
                <a:latin typeface="Arial"/>
                <a:cs typeface="Arial"/>
              </a:rPr>
              <a:t>A3</a:t>
            </a:r>
            <a:endParaRPr sz="45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099789" y="9749865"/>
            <a:ext cx="661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Arial"/>
                <a:cs typeface="Arial"/>
              </a:rPr>
              <a:t>15.12.2021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112489" y="9972325"/>
            <a:ext cx="45275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95"/>
              </a:lnSpc>
            </a:pPr>
            <a:r>
              <a:rPr dirty="0" sz="800" spc="-10">
                <a:latin typeface="Arial"/>
                <a:cs typeface="Arial"/>
              </a:rPr>
              <a:t>1:136,525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642588" y="9704590"/>
            <a:ext cx="322580" cy="669925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000" spc="-10">
                <a:latin typeface="Arial"/>
                <a:cs typeface="Arial"/>
              </a:rPr>
              <a:t>Dato: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800" spc="-20">
                <a:latin typeface="Arial"/>
                <a:cs typeface="Arial"/>
              </a:rPr>
              <a:t>Mål:</a:t>
            </a:r>
            <a:endParaRPr sz="800">
              <a:latin typeface="Arial"/>
              <a:cs typeface="Arial"/>
            </a:endParaRPr>
          </a:p>
          <a:p>
            <a:pPr marL="12700" marR="15240">
              <a:lnSpc>
                <a:spcPct val="102600"/>
              </a:lnSpc>
              <a:spcBef>
                <a:spcPts val="300"/>
              </a:spcBef>
            </a:pPr>
            <a:r>
              <a:rPr dirty="0" sz="800" spc="-10">
                <a:latin typeface="Arial"/>
                <a:cs typeface="Arial"/>
              </a:rPr>
              <a:t>Tegn.: </a:t>
            </a:r>
            <a:r>
              <a:rPr dirty="0" sz="800" spc="-25">
                <a:latin typeface="Arial"/>
                <a:cs typeface="Arial"/>
              </a:rPr>
              <a:t>Kontr.: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099789" y="10101600"/>
            <a:ext cx="975360" cy="273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Arial"/>
                <a:cs typeface="Arial"/>
              </a:rPr>
              <a:t>ML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10">
                <a:latin typeface="Arial"/>
                <a:cs typeface="Arial"/>
              </a:rPr>
              <a:t>Arkitekt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Markus</a:t>
            </a:r>
            <a:r>
              <a:rPr dirty="0" sz="800" spc="-20">
                <a:latin typeface="Arial"/>
                <a:cs typeface="Arial"/>
              </a:rPr>
              <a:t> LInge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4235258" y="279466"/>
            <a:ext cx="338455" cy="2032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50" b="1">
                <a:latin typeface="Arial"/>
                <a:cs typeface="Arial"/>
              </a:rPr>
              <a:t>E-</a:t>
            </a:r>
            <a:r>
              <a:rPr dirty="0" sz="1150" spc="-25" b="1">
                <a:latin typeface="Arial"/>
                <a:cs typeface="Arial"/>
              </a:rPr>
              <a:t>15</a:t>
            </a:r>
            <a:endParaRPr sz="11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0412159" y="9750923"/>
            <a:ext cx="2245360" cy="625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21092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000" spc="-10">
                <a:latin typeface="Arial"/>
                <a:cs typeface="Arial"/>
              </a:rPr>
              <a:t>Kongegården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200" b="1">
                <a:latin typeface="Arial"/>
                <a:cs typeface="Arial"/>
              </a:rPr>
              <a:t>E-15</a:t>
            </a:r>
            <a:r>
              <a:rPr dirty="0" sz="1200" spc="3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Perspektiv Ny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takløsning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600" spc="-10">
                <a:latin typeface="Arial"/>
                <a:cs typeface="Arial"/>
              </a:rPr>
              <a:t>Stenseth Grimsrud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arkitekter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AS</a:t>
            </a:r>
            <a:endParaRPr sz="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97035" y="9749865"/>
            <a:ext cx="1478280" cy="62801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70"/>
              </a:spcBef>
            </a:pPr>
            <a:r>
              <a:rPr dirty="0" sz="1000" spc="-10">
                <a:latin typeface="Arial"/>
                <a:cs typeface="Arial"/>
              </a:rPr>
              <a:t>Søknadstegning </a:t>
            </a:r>
            <a:r>
              <a:rPr dirty="0" sz="1000" spc="-20">
                <a:latin typeface="Arial"/>
                <a:cs typeface="Arial"/>
              </a:rPr>
              <a:t>Kongegården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Eiendom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AS</a:t>
            </a:r>
            <a:endParaRPr sz="1000">
              <a:latin typeface="Arial"/>
              <a:cs typeface="Arial"/>
            </a:endParaRPr>
          </a:p>
          <a:p>
            <a:pPr marL="29209">
              <a:lnSpc>
                <a:spcPct val="100000"/>
              </a:lnSpc>
              <a:spcBef>
                <a:spcPts val="360"/>
              </a:spcBef>
            </a:pPr>
            <a:r>
              <a:rPr dirty="0" sz="800">
                <a:latin typeface="Arial"/>
                <a:cs typeface="Arial"/>
              </a:rPr>
              <a:t>Gnr/Bnr:</a:t>
            </a:r>
            <a:r>
              <a:rPr dirty="0" sz="800" spc="16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62/100/0/0</a:t>
            </a:r>
            <a:endParaRPr sz="800">
              <a:latin typeface="Arial"/>
              <a:cs typeface="Arial"/>
            </a:endParaRPr>
          </a:p>
          <a:p>
            <a:pPr marL="29209">
              <a:lnSpc>
                <a:spcPct val="100000"/>
              </a:lnSpc>
              <a:spcBef>
                <a:spcPts val="25"/>
              </a:spcBef>
            </a:pPr>
            <a:r>
              <a:rPr dirty="0" sz="800" spc="-20">
                <a:latin typeface="Arial"/>
                <a:cs typeface="Arial"/>
              </a:rPr>
              <a:t>Wiels Plass </a:t>
            </a:r>
            <a:r>
              <a:rPr dirty="0" sz="800">
                <a:latin typeface="Arial"/>
                <a:cs typeface="Arial"/>
              </a:rPr>
              <a:t>1,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1771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Halden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347927" y="710922"/>
            <a:ext cx="14400530" cy="9376410"/>
            <a:chOff x="347927" y="710922"/>
            <a:chExt cx="14400530" cy="9376410"/>
          </a:xfrm>
        </p:grpSpPr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927" y="710922"/>
              <a:ext cx="14400034" cy="8899472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3069666" y="1745741"/>
              <a:ext cx="9954260" cy="8341359"/>
            </a:xfrm>
            <a:custGeom>
              <a:avLst/>
              <a:gdLst/>
              <a:ahLst/>
              <a:cxnLst/>
              <a:rect l="l" t="t" r="r" b="b"/>
              <a:pathLst>
                <a:path w="9954260" h="8341359">
                  <a:moveTo>
                    <a:pt x="765479" y="8205800"/>
                  </a:moveTo>
                  <a:lnTo>
                    <a:pt x="0" y="8205800"/>
                  </a:lnTo>
                  <a:lnTo>
                    <a:pt x="0" y="8341334"/>
                  </a:lnTo>
                  <a:lnTo>
                    <a:pt x="765479" y="8341334"/>
                  </a:lnTo>
                  <a:lnTo>
                    <a:pt x="765479" y="8205800"/>
                  </a:lnTo>
                  <a:close/>
                </a:path>
                <a:path w="9954260" h="8341359">
                  <a:moveTo>
                    <a:pt x="9953739" y="120332"/>
                  </a:moveTo>
                  <a:lnTo>
                    <a:pt x="9951618" y="0"/>
                  </a:lnTo>
                  <a:lnTo>
                    <a:pt x="8912835" y="18516"/>
                  </a:lnTo>
                  <a:lnTo>
                    <a:pt x="8914955" y="138836"/>
                  </a:lnTo>
                  <a:lnTo>
                    <a:pt x="9953739" y="1203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1982510" y="1745740"/>
              <a:ext cx="1041400" cy="139065"/>
            </a:xfrm>
            <a:custGeom>
              <a:avLst/>
              <a:gdLst/>
              <a:ahLst/>
              <a:cxnLst/>
              <a:rect l="l" t="t" r="r" b="b"/>
              <a:pathLst>
                <a:path w="1041400" h="139064">
                  <a:moveTo>
                    <a:pt x="2124" y="138830"/>
                  </a:moveTo>
                  <a:lnTo>
                    <a:pt x="0" y="18507"/>
                  </a:lnTo>
                </a:path>
                <a:path w="1041400" h="139064">
                  <a:moveTo>
                    <a:pt x="0" y="18507"/>
                  </a:moveTo>
                  <a:lnTo>
                    <a:pt x="1038781" y="0"/>
                  </a:lnTo>
                </a:path>
                <a:path w="1041400" h="139064">
                  <a:moveTo>
                    <a:pt x="1038781" y="0"/>
                  </a:moveTo>
                  <a:lnTo>
                    <a:pt x="1040905" y="120326"/>
                  </a:lnTo>
                </a:path>
                <a:path w="1041400" h="139064">
                  <a:moveTo>
                    <a:pt x="1040905" y="120326"/>
                  </a:moveTo>
                  <a:lnTo>
                    <a:pt x="2124" y="138830"/>
                  </a:lnTo>
                </a:path>
              </a:pathLst>
            </a:custGeom>
            <a:ln w="64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 rot="21540000">
            <a:off x="11984761" y="1771783"/>
            <a:ext cx="1036618" cy="95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55"/>
              </a:lnSpc>
            </a:pPr>
            <a:r>
              <a:rPr dirty="0" sz="750">
                <a:latin typeface="Arial"/>
                <a:cs typeface="Arial"/>
              </a:rPr>
              <a:t>Enkeltkrum,</a:t>
            </a:r>
            <a:r>
              <a:rPr dirty="0" sz="750" spc="60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glasert</a:t>
            </a:r>
            <a:r>
              <a:rPr dirty="0" sz="750" spc="65">
                <a:latin typeface="Arial"/>
                <a:cs typeface="Arial"/>
              </a:rPr>
              <a:t> </a:t>
            </a:r>
            <a:r>
              <a:rPr dirty="0" sz="750" spc="-20">
                <a:latin typeface="Arial"/>
                <a:cs typeface="Arial"/>
              </a:rPr>
              <a:t>tegl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8264497" y="1764355"/>
            <a:ext cx="4609465" cy="1372870"/>
            <a:chOff x="8264497" y="1764355"/>
            <a:chExt cx="4609465" cy="1372870"/>
          </a:xfrm>
        </p:grpSpPr>
        <p:sp>
          <p:nvSpPr>
            <p:cNvPr id="16" name="object 16" descr=""/>
            <p:cNvSpPr/>
            <p:nvPr/>
          </p:nvSpPr>
          <p:spPr>
            <a:xfrm>
              <a:off x="8335525" y="1774259"/>
              <a:ext cx="3287395" cy="1311910"/>
            </a:xfrm>
            <a:custGeom>
              <a:avLst/>
              <a:gdLst/>
              <a:ahLst/>
              <a:cxnLst/>
              <a:rect l="l" t="t" r="r" b="b"/>
              <a:pathLst>
                <a:path w="3287395" h="1311910">
                  <a:moveTo>
                    <a:pt x="0" y="1311744"/>
                  </a:moveTo>
                  <a:lnTo>
                    <a:pt x="3287093" y="0"/>
                  </a:lnTo>
                </a:path>
              </a:pathLst>
            </a:custGeom>
            <a:ln w="64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64497" y="3061725"/>
              <a:ext cx="75240" cy="75240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11622618" y="1767847"/>
              <a:ext cx="360045" cy="6985"/>
            </a:xfrm>
            <a:custGeom>
              <a:avLst/>
              <a:gdLst/>
              <a:ahLst/>
              <a:cxnLst/>
              <a:rect l="l" t="t" r="r" b="b"/>
              <a:pathLst>
                <a:path w="360045" h="6985">
                  <a:moveTo>
                    <a:pt x="0" y="6411"/>
                  </a:moveTo>
                  <a:lnTo>
                    <a:pt x="359928" y="0"/>
                  </a:lnTo>
                </a:path>
              </a:pathLst>
            </a:custGeom>
            <a:ln w="64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1987982" y="2056287"/>
              <a:ext cx="882015" cy="136525"/>
            </a:xfrm>
            <a:custGeom>
              <a:avLst/>
              <a:gdLst/>
              <a:ahLst/>
              <a:cxnLst/>
              <a:rect l="l" t="t" r="r" b="b"/>
              <a:pathLst>
                <a:path w="882015" h="136525">
                  <a:moveTo>
                    <a:pt x="2124" y="135997"/>
                  </a:moveTo>
                  <a:lnTo>
                    <a:pt x="0" y="15670"/>
                  </a:lnTo>
                  <a:lnTo>
                    <a:pt x="879733" y="0"/>
                  </a:lnTo>
                  <a:lnTo>
                    <a:pt x="881893" y="120322"/>
                  </a:lnTo>
                  <a:lnTo>
                    <a:pt x="2124" y="1359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1987982" y="2056287"/>
              <a:ext cx="882015" cy="136525"/>
            </a:xfrm>
            <a:custGeom>
              <a:avLst/>
              <a:gdLst/>
              <a:ahLst/>
              <a:cxnLst/>
              <a:rect l="l" t="t" r="r" b="b"/>
              <a:pathLst>
                <a:path w="882015" h="136525">
                  <a:moveTo>
                    <a:pt x="2124" y="135997"/>
                  </a:moveTo>
                  <a:lnTo>
                    <a:pt x="0" y="15670"/>
                  </a:lnTo>
                </a:path>
                <a:path w="882015" h="136525">
                  <a:moveTo>
                    <a:pt x="0" y="15670"/>
                  </a:moveTo>
                  <a:lnTo>
                    <a:pt x="879733" y="0"/>
                  </a:lnTo>
                </a:path>
                <a:path w="882015" h="136525">
                  <a:moveTo>
                    <a:pt x="879733" y="0"/>
                  </a:moveTo>
                  <a:lnTo>
                    <a:pt x="881893" y="120322"/>
                  </a:lnTo>
                </a:path>
                <a:path w="882015" h="136525">
                  <a:moveTo>
                    <a:pt x="881893" y="120322"/>
                  </a:moveTo>
                  <a:lnTo>
                    <a:pt x="2124" y="135997"/>
                  </a:lnTo>
                </a:path>
              </a:pathLst>
            </a:custGeom>
            <a:ln w="64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 rot="21540000">
            <a:off x="11989852" y="2080895"/>
            <a:ext cx="878726" cy="95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55"/>
              </a:lnSpc>
            </a:pPr>
            <a:r>
              <a:rPr dirty="0" sz="750">
                <a:latin typeface="Arial"/>
                <a:cs typeface="Arial"/>
              </a:rPr>
              <a:t>Ark</a:t>
            </a:r>
            <a:r>
              <a:rPr dirty="0" sz="750" spc="30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med</a:t>
            </a:r>
            <a:r>
              <a:rPr dirty="0" sz="750" spc="35">
                <a:latin typeface="Arial"/>
                <a:cs typeface="Arial"/>
              </a:rPr>
              <a:t> </a:t>
            </a:r>
            <a:r>
              <a:rPr dirty="0" sz="750" spc="-10">
                <a:latin typeface="Arial"/>
                <a:cs typeface="Arial"/>
              </a:rPr>
              <a:t>lunettvindu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7842756" y="2072065"/>
            <a:ext cx="5328920" cy="1543685"/>
            <a:chOff x="7842756" y="2072065"/>
            <a:chExt cx="5328920" cy="1543685"/>
          </a:xfrm>
        </p:grpSpPr>
        <p:sp>
          <p:nvSpPr>
            <p:cNvPr id="23" name="object 23" descr=""/>
            <p:cNvSpPr/>
            <p:nvPr/>
          </p:nvSpPr>
          <p:spPr>
            <a:xfrm>
              <a:off x="7913820" y="2081969"/>
              <a:ext cx="3714750" cy="1482725"/>
            </a:xfrm>
            <a:custGeom>
              <a:avLst/>
              <a:gdLst/>
              <a:ahLst/>
              <a:cxnLst/>
              <a:rect l="l" t="t" r="r" b="b"/>
              <a:pathLst>
                <a:path w="3714750" h="1482725">
                  <a:moveTo>
                    <a:pt x="0" y="1482223"/>
                  </a:moveTo>
                  <a:lnTo>
                    <a:pt x="3714269" y="0"/>
                  </a:lnTo>
                </a:path>
              </a:pathLst>
            </a:custGeom>
            <a:ln w="64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2756" y="3539918"/>
              <a:ext cx="75240" cy="75243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11628089" y="2075558"/>
              <a:ext cx="360045" cy="6985"/>
            </a:xfrm>
            <a:custGeom>
              <a:avLst/>
              <a:gdLst/>
              <a:ahLst/>
              <a:cxnLst/>
              <a:rect l="l" t="t" r="r" b="b"/>
              <a:pathLst>
                <a:path w="360045" h="6985">
                  <a:moveTo>
                    <a:pt x="0" y="6411"/>
                  </a:moveTo>
                  <a:lnTo>
                    <a:pt x="359964" y="0"/>
                  </a:lnTo>
                </a:path>
              </a:pathLst>
            </a:custGeom>
            <a:ln w="64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2050550" y="2423459"/>
              <a:ext cx="1118235" cy="140335"/>
            </a:xfrm>
            <a:custGeom>
              <a:avLst/>
              <a:gdLst/>
              <a:ahLst/>
              <a:cxnLst/>
              <a:rect l="l" t="t" r="r" b="b"/>
              <a:pathLst>
                <a:path w="1118234" h="140335">
                  <a:moveTo>
                    <a:pt x="2124" y="140195"/>
                  </a:moveTo>
                  <a:lnTo>
                    <a:pt x="0" y="19868"/>
                  </a:lnTo>
                  <a:lnTo>
                    <a:pt x="1115461" y="0"/>
                  </a:lnTo>
                  <a:lnTo>
                    <a:pt x="1117621" y="120322"/>
                  </a:lnTo>
                  <a:lnTo>
                    <a:pt x="2124" y="1401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2050550" y="2423459"/>
              <a:ext cx="1118235" cy="140335"/>
            </a:xfrm>
            <a:custGeom>
              <a:avLst/>
              <a:gdLst/>
              <a:ahLst/>
              <a:cxnLst/>
              <a:rect l="l" t="t" r="r" b="b"/>
              <a:pathLst>
                <a:path w="1118234" h="140335">
                  <a:moveTo>
                    <a:pt x="2124" y="140195"/>
                  </a:moveTo>
                  <a:lnTo>
                    <a:pt x="0" y="19868"/>
                  </a:lnTo>
                </a:path>
                <a:path w="1118234" h="140335">
                  <a:moveTo>
                    <a:pt x="0" y="19868"/>
                  </a:moveTo>
                  <a:lnTo>
                    <a:pt x="1115461" y="0"/>
                  </a:lnTo>
                </a:path>
                <a:path w="1118234" h="140335">
                  <a:moveTo>
                    <a:pt x="1115461" y="0"/>
                  </a:moveTo>
                  <a:lnTo>
                    <a:pt x="1117621" y="120322"/>
                  </a:lnTo>
                </a:path>
                <a:path w="1118234" h="140335">
                  <a:moveTo>
                    <a:pt x="1117621" y="120322"/>
                  </a:moveTo>
                  <a:lnTo>
                    <a:pt x="2124" y="140195"/>
                  </a:lnTo>
                </a:path>
              </a:pathLst>
            </a:custGeom>
            <a:ln w="64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 rot="21540000">
            <a:off x="12052994" y="2450186"/>
            <a:ext cx="1113126" cy="95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55"/>
              </a:lnSpc>
            </a:pPr>
            <a:r>
              <a:rPr dirty="0" sz="750">
                <a:latin typeface="Arial"/>
                <a:cs typeface="Arial"/>
              </a:rPr>
              <a:t>Smijern</a:t>
            </a:r>
            <a:r>
              <a:rPr dirty="0" sz="750" spc="55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rekkverk</a:t>
            </a:r>
            <a:r>
              <a:rPr dirty="0" sz="750" spc="55">
                <a:latin typeface="Arial"/>
                <a:cs typeface="Arial"/>
              </a:rPr>
              <a:t> </a:t>
            </a:r>
            <a:r>
              <a:rPr dirty="0" sz="750" spc="-10">
                <a:latin typeface="Arial"/>
                <a:cs typeface="Arial"/>
              </a:rPr>
              <a:t>originalt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9690710" y="2443434"/>
            <a:ext cx="2536190" cy="4953000"/>
            <a:chOff x="9690710" y="2443434"/>
            <a:chExt cx="2536190" cy="4953000"/>
          </a:xfrm>
        </p:grpSpPr>
        <p:sp>
          <p:nvSpPr>
            <p:cNvPr id="30" name="object 30" descr=""/>
            <p:cNvSpPr/>
            <p:nvPr/>
          </p:nvSpPr>
          <p:spPr>
            <a:xfrm>
              <a:off x="9753818" y="2453339"/>
              <a:ext cx="1937385" cy="1937385"/>
            </a:xfrm>
            <a:custGeom>
              <a:avLst/>
              <a:gdLst/>
              <a:ahLst/>
              <a:cxnLst/>
              <a:rect l="l" t="t" r="r" b="b"/>
              <a:pathLst>
                <a:path w="1937384" h="1937385">
                  <a:moveTo>
                    <a:pt x="0" y="1936867"/>
                  </a:moveTo>
                  <a:lnTo>
                    <a:pt x="1936838" y="0"/>
                  </a:lnTo>
                </a:path>
              </a:pathLst>
            </a:custGeom>
            <a:ln w="64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90710" y="4378038"/>
              <a:ext cx="75240" cy="75240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11690657" y="2446927"/>
              <a:ext cx="360045" cy="6985"/>
            </a:xfrm>
            <a:custGeom>
              <a:avLst/>
              <a:gdLst/>
              <a:ahLst/>
              <a:cxnLst/>
              <a:rect l="l" t="t" r="r" b="b"/>
              <a:pathLst>
                <a:path w="360045" h="6985">
                  <a:moveTo>
                    <a:pt x="0" y="6411"/>
                  </a:moveTo>
                  <a:lnTo>
                    <a:pt x="359964" y="0"/>
                  </a:lnTo>
                </a:path>
              </a:pathLst>
            </a:custGeom>
            <a:ln w="64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0965688" y="7137046"/>
              <a:ext cx="1257300" cy="255904"/>
            </a:xfrm>
            <a:custGeom>
              <a:avLst/>
              <a:gdLst/>
              <a:ahLst/>
              <a:cxnLst/>
              <a:rect l="l" t="t" r="r" b="b"/>
              <a:pathLst>
                <a:path w="1257300" h="255904">
                  <a:moveTo>
                    <a:pt x="4140" y="255780"/>
                  </a:moveTo>
                  <a:lnTo>
                    <a:pt x="0" y="22320"/>
                  </a:lnTo>
                  <a:lnTo>
                    <a:pt x="1253017" y="0"/>
                  </a:lnTo>
                  <a:lnTo>
                    <a:pt x="1257157" y="233460"/>
                  </a:lnTo>
                  <a:lnTo>
                    <a:pt x="4140" y="2557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0965688" y="7137046"/>
              <a:ext cx="1257300" cy="255904"/>
            </a:xfrm>
            <a:custGeom>
              <a:avLst/>
              <a:gdLst/>
              <a:ahLst/>
              <a:cxnLst/>
              <a:rect l="l" t="t" r="r" b="b"/>
              <a:pathLst>
                <a:path w="1257300" h="255904">
                  <a:moveTo>
                    <a:pt x="4140" y="255780"/>
                  </a:moveTo>
                  <a:lnTo>
                    <a:pt x="0" y="22320"/>
                  </a:lnTo>
                </a:path>
                <a:path w="1257300" h="255904">
                  <a:moveTo>
                    <a:pt x="0" y="22320"/>
                  </a:moveTo>
                  <a:lnTo>
                    <a:pt x="1253017" y="0"/>
                  </a:lnTo>
                </a:path>
                <a:path w="1257300" h="255904">
                  <a:moveTo>
                    <a:pt x="1253017" y="0"/>
                  </a:moveTo>
                  <a:lnTo>
                    <a:pt x="1257157" y="233460"/>
                  </a:lnTo>
                </a:path>
                <a:path w="1257300" h="255904">
                  <a:moveTo>
                    <a:pt x="1257157" y="233460"/>
                  </a:moveTo>
                  <a:lnTo>
                    <a:pt x="4140" y="255780"/>
                  </a:lnTo>
                </a:path>
              </a:pathLst>
            </a:custGeom>
            <a:ln w="64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 rot="21540000">
            <a:off x="10967926" y="7167087"/>
            <a:ext cx="1015129" cy="95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55"/>
              </a:lnSpc>
            </a:pPr>
            <a:r>
              <a:rPr dirty="0" sz="750">
                <a:latin typeface="Arial"/>
                <a:cs typeface="Arial"/>
              </a:rPr>
              <a:t>Gavl</a:t>
            </a:r>
            <a:r>
              <a:rPr dirty="0" sz="750" spc="50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eksponeres</a:t>
            </a:r>
            <a:r>
              <a:rPr dirty="0" sz="750" spc="50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ved</a:t>
            </a:r>
            <a:r>
              <a:rPr dirty="0" sz="750" spc="50">
                <a:latin typeface="Arial"/>
                <a:cs typeface="Arial"/>
              </a:rPr>
              <a:t> </a:t>
            </a:r>
            <a:r>
              <a:rPr dirty="0" sz="750" spc="-50">
                <a:latin typeface="Arial"/>
                <a:cs typeface="Arial"/>
              </a:rPr>
              <a:t>å</a:t>
            </a:r>
            <a:endParaRPr sz="75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 rot="21540000">
            <a:off x="10970381" y="7278131"/>
            <a:ext cx="1250434" cy="95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55"/>
              </a:lnSpc>
            </a:pPr>
            <a:r>
              <a:rPr dirty="0" sz="750">
                <a:latin typeface="Arial"/>
                <a:cs typeface="Arial"/>
              </a:rPr>
              <a:t>fjerne</a:t>
            </a:r>
            <a:r>
              <a:rPr dirty="0" sz="750" spc="30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deler</a:t>
            </a:r>
            <a:r>
              <a:rPr dirty="0" sz="750" spc="35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av</a:t>
            </a:r>
            <a:r>
              <a:rPr dirty="0" sz="750" spc="35">
                <a:latin typeface="Arial"/>
                <a:cs typeface="Arial"/>
              </a:rPr>
              <a:t> </a:t>
            </a:r>
            <a:r>
              <a:rPr dirty="0" sz="750" spc="-10">
                <a:latin typeface="Arial"/>
                <a:cs typeface="Arial"/>
              </a:rPr>
              <a:t>bryggedekket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1158954" y="4822731"/>
            <a:ext cx="9810750" cy="2350135"/>
            <a:chOff x="1158954" y="4822731"/>
            <a:chExt cx="9810750" cy="2350135"/>
          </a:xfrm>
        </p:grpSpPr>
        <p:sp>
          <p:nvSpPr>
            <p:cNvPr id="38" name="object 38" descr=""/>
            <p:cNvSpPr/>
            <p:nvPr/>
          </p:nvSpPr>
          <p:spPr>
            <a:xfrm>
              <a:off x="8201136" y="5788053"/>
              <a:ext cx="2404745" cy="1381760"/>
            </a:xfrm>
            <a:custGeom>
              <a:avLst/>
              <a:gdLst/>
              <a:ahLst/>
              <a:cxnLst/>
              <a:rect l="l" t="t" r="r" b="b"/>
              <a:pathLst>
                <a:path w="2404745" h="1381759">
                  <a:moveTo>
                    <a:pt x="0" y="0"/>
                  </a:moveTo>
                  <a:lnTo>
                    <a:pt x="2404659" y="1381322"/>
                  </a:lnTo>
                </a:path>
              </a:pathLst>
            </a:custGeom>
            <a:ln w="64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32304" y="5732505"/>
              <a:ext cx="75240" cy="75240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10605796" y="7162967"/>
              <a:ext cx="360045" cy="6985"/>
            </a:xfrm>
            <a:custGeom>
              <a:avLst/>
              <a:gdLst/>
              <a:ahLst/>
              <a:cxnLst/>
              <a:rect l="l" t="t" r="r" b="b"/>
              <a:pathLst>
                <a:path w="360045" h="6984">
                  <a:moveTo>
                    <a:pt x="0" y="6408"/>
                  </a:moveTo>
                  <a:lnTo>
                    <a:pt x="359964" y="0"/>
                  </a:lnTo>
                </a:path>
              </a:pathLst>
            </a:custGeom>
            <a:ln w="64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159907" y="4823683"/>
              <a:ext cx="1169670" cy="254635"/>
            </a:xfrm>
            <a:custGeom>
              <a:avLst/>
              <a:gdLst/>
              <a:ahLst/>
              <a:cxnLst/>
              <a:rect l="l" t="t" r="r" b="b"/>
              <a:pathLst>
                <a:path w="1169670" h="254635">
                  <a:moveTo>
                    <a:pt x="1165174" y="254196"/>
                  </a:moveTo>
                  <a:lnTo>
                    <a:pt x="0" y="233460"/>
                  </a:lnTo>
                  <a:lnTo>
                    <a:pt x="4158" y="0"/>
                  </a:lnTo>
                  <a:lnTo>
                    <a:pt x="1169335" y="20772"/>
                  </a:lnTo>
                  <a:lnTo>
                    <a:pt x="1165174" y="2541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159907" y="4823683"/>
              <a:ext cx="1169670" cy="254635"/>
            </a:xfrm>
            <a:custGeom>
              <a:avLst/>
              <a:gdLst/>
              <a:ahLst/>
              <a:cxnLst/>
              <a:rect l="l" t="t" r="r" b="b"/>
              <a:pathLst>
                <a:path w="1169670" h="254635">
                  <a:moveTo>
                    <a:pt x="0" y="233460"/>
                  </a:moveTo>
                  <a:lnTo>
                    <a:pt x="4158" y="0"/>
                  </a:lnTo>
                </a:path>
                <a:path w="1169670" h="254635">
                  <a:moveTo>
                    <a:pt x="4158" y="0"/>
                  </a:moveTo>
                  <a:lnTo>
                    <a:pt x="1169335" y="20772"/>
                  </a:lnTo>
                </a:path>
                <a:path w="1169670" h="254635">
                  <a:moveTo>
                    <a:pt x="1169335" y="20772"/>
                  </a:moveTo>
                  <a:lnTo>
                    <a:pt x="1165174" y="254196"/>
                  </a:lnTo>
                </a:path>
                <a:path w="1169670" h="254635">
                  <a:moveTo>
                    <a:pt x="1165174" y="254196"/>
                  </a:moveTo>
                  <a:lnTo>
                    <a:pt x="0" y="2334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 txBox="1"/>
          <p:nvPr/>
        </p:nvSpPr>
        <p:spPr>
          <a:xfrm rot="60000">
            <a:off x="1268318" y="4851790"/>
            <a:ext cx="1058744" cy="95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55"/>
              </a:lnSpc>
            </a:pPr>
            <a:r>
              <a:rPr dirty="0" sz="750">
                <a:latin typeface="Arial"/>
                <a:cs typeface="Arial"/>
              </a:rPr>
              <a:t>Skifer</a:t>
            </a:r>
            <a:r>
              <a:rPr dirty="0" sz="750" spc="35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i</a:t>
            </a:r>
            <a:r>
              <a:rPr dirty="0" sz="750" spc="35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fallende</a:t>
            </a:r>
            <a:r>
              <a:rPr dirty="0" sz="750" spc="35">
                <a:latin typeface="Arial"/>
                <a:cs typeface="Arial"/>
              </a:rPr>
              <a:t> </a:t>
            </a:r>
            <a:r>
              <a:rPr dirty="0" sz="750" spc="-10">
                <a:latin typeface="Arial"/>
                <a:cs typeface="Arial"/>
              </a:rPr>
              <a:t>lengder,</a:t>
            </a:r>
            <a:endParaRPr sz="75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 rot="60000">
            <a:off x="1162280" y="4963997"/>
            <a:ext cx="1163101" cy="95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55"/>
              </a:lnSpc>
            </a:pPr>
            <a:r>
              <a:rPr dirty="0" sz="750">
                <a:latin typeface="Arial"/>
                <a:cs typeface="Arial"/>
              </a:rPr>
              <a:t>storgatestein</a:t>
            </a:r>
            <a:r>
              <a:rPr dirty="0" sz="750" spc="45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deler</a:t>
            </a:r>
            <a:r>
              <a:rPr dirty="0" sz="750" spc="50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inn</a:t>
            </a:r>
            <a:r>
              <a:rPr dirty="0" sz="750" spc="50">
                <a:latin typeface="Arial"/>
                <a:cs typeface="Arial"/>
              </a:rPr>
              <a:t> </a:t>
            </a:r>
            <a:r>
              <a:rPr dirty="0" sz="750" spc="-20">
                <a:latin typeface="Arial"/>
                <a:cs typeface="Arial"/>
              </a:rPr>
              <a:t>felt.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45" name="object 45" descr=""/>
          <p:cNvGrpSpPr/>
          <p:nvPr/>
        </p:nvGrpSpPr>
        <p:grpSpPr>
          <a:xfrm>
            <a:off x="2121725" y="3682573"/>
            <a:ext cx="3352165" cy="1781810"/>
            <a:chOff x="2121725" y="3682573"/>
            <a:chExt cx="3352165" cy="1781810"/>
          </a:xfrm>
        </p:grpSpPr>
        <p:sp>
          <p:nvSpPr>
            <p:cNvPr id="46" name="object 46" descr=""/>
            <p:cNvSpPr/>
            <p:nvPr/>
          </p:nvSpPr>
          <p:spPr>
            <a:xfrm>
              <a:off x="2689121" y="4854463"/>
              <a:ext cx="2712085" cy="565150"/>
            </a:xfrm>
            <a:custGeom>
              <a:avLst/>
              <a:gdLst/>
              <a:ahLst/>
              <a:cxnLst/>
              <a:rect l="l" t="t" r="r" b="b"/>
              <a:pathLst>
                <a:path w="2712085" h="565150">
                  <a:moveTo>
                    <a:pt x="2711678" y="56473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98424" y="5388920"/>
              <a:ext cx="75240" cy="75240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2329178" y="4848055"/>
              <a:ext cx="360045" cy="6985"/>
            </a:xfrm>
            <a:custGeom>
              <a:avLst/>
              <a:gdLst/>
              <a:ahLst/>
              <a:cxnLst/>
              <a:rect l="l" t="t" r="r" b="b"/>
              <a:pathLst>
                <a:path w="360044" h="6985">
                  <a:moveTo>
                    <a:pt x="359942" y="64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2122678" y="3683525"/>
              <a:ext cx="768985" cy="247650"/>
            </a:xfrm>
            <a:custGeom>
              <a:avLst/>
              <a:gdLst/>
              <a:ahLst/>
              <a:cxnLst/>
              <a:rect l="l" t="t" r="r" b="b"/>
              <a:pathLst>
                <a:path w="768985" h="247650">
                  <a:moveTo>
                    <a:pt x="764237" y="247068"/>
                  </a:moveTo>
                  <a:lnTo>
                    <a:pt x="0" y="233460"/>
                  </a:lnTo>
                  <a:lnTo>
                    <a:pt x="4158" y="0"/>
                  </a:lnTo>
                  <a:lnTo>
                    <a:pt x="768395" y="13608"/>
                  </a:lnTo>
                  <a:lnTo>
                    <a:pt x="764237" y="2470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2122678" y="3683525"/>
              <a:ext cx="768985" cy="247650"/>
            </a:xfrm>
            <a:custGeom>
              <a:avLst/>
              <a:gdLst/>
              <a:ahLst/>
              <a:cxnLst/>
              <a:rect l="l" t="t" r="r" b="b"/>
              <a:pathLst>
                <a:path w="768985" h="247650">
                  <a:moveTo>
                    <a:pt x="0" y="233460"/>
                  </a:moveTo>
                  <a:lnTo>
                    <a:pt x="4158" y="0"/>
                  </a:lnTo>
                </a:path>
                <a:path w="768985" h="247650">
                  <a:moveTo>
                    <a:pt x="4158" y="0"/>
                  </a:moveTo>
                  <a:lnTo>
                    <a:pt x="768395" y="13608"/>
                  </a:lnTo>
                </a:path>
                <a:path w="768985" h="247650">
                  <a:moveTo>
                    <a:pt x="768395" y="13608"/>
                  </a:moveTo>
                  <a:lnTo>
                    <a:pt x="764237" y="247068"/>
                  </a:lnTo>
                </a:path>
                <a:path w="768985" h="247650">
                  <a:moveTo>
                    <a:pt x="764237" y="247068"/>
                  </a:moveTo>
                  <a:lnTo>
                    <a:pt x="0" y="2334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 descr=""/>
          <p:cNvSpPr txBox="1"/>
          <p:nvPr/>
        </p:nvSpPr>
        <p:spPr>
          <a:xfrm rot="60000">
            <a:off x="2125985" y="3707106"/>
            <a:ext cx="764004" cy="95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55"/>
              </a:lnSpc>
            </a:pPr>
            <a:r>
              <a:rPr dirty="0" sz="750" spc="-10">
                <a:latin typeface="Arial"/>
                <a:cs typeface="Arial"/>
              </a:rPr>
              <a:t>Smijernsrekkverk</a:t>
            </a:r>
            <a:endParaRPr sz="750">
              <a:latin typeface="Arial"/>
              <a:cs typeface="Arial"/>
            </a:endParaRPr>
          </a:p>
        </p:txBody>
      </p:sp>
      <p:sp>
        <p:nvSpPr>
          <p:cNvPr id="52" name="object 52" descr=""/>
          <p:cNvSpPr txBox="1"/>
          <p:nvPr/>
        </p:nvSpPr>
        <p:spPr>
          <a:xfrm rot="60000">
            <a:off x="2238430" y="3821245"/>
            <a:ext cx="650210" cy="95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55"/>
              </a:lnSpc>
            </a:pPr>
            <a:r>
              <a:rPr dirty="0" sz="750" spc="-10">
                <a:latin typeface="Arial"/>
                <a:cs typeface="Arial"/>
              </a:rPr>
              <a:t>rekonstruksjon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53" name="object 53" descr=""/>
          <p:cNvGrpSpPr/>
          <p:nvPr/>
        </p:nvGrpSpPr>
        <p:grpSpPr>
          <a:xfrm>
            <a:off x="1482609" y="3699781"/>
            <a:ext cx="2796540" cy="2941320"/>
            <a:chOff x="1482609" y="3699781"/>
            <a:chExt cx="2796540" cy="2941320"/>
          </a:xfrm>
        </p:grpSpPr>
        <p:sp>
          <p:nvSpPr>
            <p:cNvPr id="54" name="object 54" descr=""/>
            <p:cNvSpPr/>
            <p:nvPr/>
          </p:nvSpPr>
          <p:spPr>
            <a:xfrm>
              <a:off x="3250956" y="3707142"/>
              <a:ext cx="956944" cy="354330"/>
            </a:xfrm>
            <a:custGeom>
              <a:avLst/>
              <a:gdLst/>
              <a:ahLst/>
              <a:cxnLst/>
              <a:rect l="l" t="t" r="r" b="b"/>
              <a:pathLst>
                <a:path w="956945" h="354329">
                  <a:moveTo>
                    <a:pt x="956730" y="35413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03834" y="4036146"/>
              <a:ext cx="75240" cy="75240"/>
            </a:xfrm>
            <a:prstGeom prst="rect">
              <a:avLst/>
            </a:prstGeom>
          </p:spPr>
        </p:pic>
        <p:sp>
          <p:nvSpPr>
            <p:cNvPr id="56" name="object 56" descr=""/>
            <p:cNvSpPr/>
            <p:nvPr/>
          </p:nvSpPr>
          <p:spPr>
            <a:xfrm>
              <a:off x="2891013" y="3700734"/>
              <a:ext cx="360045" cy="6985"/>
            </a:xfrm>
            <a:custGeom>
              <a:avLst/>
              <a:gdLst/>
              <a:ahLst/>
              <a:cxnLst/>
              <a:rect l="l" t="t" r="r" b="b"/>
              <a:pathLst>
                <a:path w="360044" h="6985">
                  <a:moveTo>
                    <a:pt x="359942" y="64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1483562" y="6389398"/>
              <a:ext cx="944244" cy="250825"/>
            </a:xfrm>
            <a:custGeom>
              <a:avLst/>
              <a:gdLst/>
              <a:ahLst/>
              <a:cxnLst/>
              <a:rect l="l" t="t" r="r" b="b"/>
              <a:pathLst>
                <a:path w="944244" h="250825">
                  <a:moveTo>
                    <a:pt x="940047" y="250200"/>
                  </a:moveTo>
                  <a:lnTo>
                    <a:pt x="0" y="233460"/>
                  </a:lnTo>
                  <a:lnTo>
                    <a:pt x="4158" y="0"/>
                  </a:lnTo>
                  <a:lnTo>
                    <a:pt x="944205" y="16740"/>
                  </a:lnTo>
                  <a:lnTo>
                    <a:pt x="940047" y="2502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483562" y="6389398"/>
              <a:ext cx="944244" cy="250825"/>
            </a:xfrm>
            <a:custGeom>
              <a:avLst/>
              <a:gdLst/>
              <a:ahLst/>
              <a:cxnLst/>
              <a:rect l="l" t="t" r="r" b="b"/>
              <a:pathLst>
                <a:path w="944244" h="250825">
                  <a:moveTo>
                    <a:pt x="0" y="233460"/>
                  </a:moveTo>
                  <a:lnTo>
                    <a:pt x="4158" y="0"/>
                  </a:lnTo>
                </a:path>
                <a:path w="944244" h="250825">
                  <a:moveTo>
                    <a:pt x="4158" y="0"/>
                  </a:moveTo>
                  <a:lnTo>
                    <a:pt x="944205" y="16740"/>
                  </a:lnTo>
                </a:path>
                <a:path w="944244" h="250825">
                  <a:moveTo>
                    <a:pt x="944205" y="16740"/>
                  </a:moveTo>
                  <a:lnTo>
                    <a:pt x="940047" y="250200"/>
                  </a:lnTo>
                </a:path>
                <a:path w="944244" h="250825">
                  <a:moveTo>
                    <a:pt x="940047" y="250200"/>
                  </a:moveTo>
                  <a:lnTo>
                    <a:pt x="0" y="2334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" name="object 59" descr=""/>
          <p:cNvSpPr txBox="1"/>
          <p:nvPr/>
        </p:nvSpPr>
        <p:spPr>
          <a:xfrm rot="60000">
            <a:off x="1487459" y="6414560"/>
            <a:ext cx="938691" cy="95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55"/>
              </a:lnSpc>
            </a:pPr>
            <a:r>
              <a:rPr dirty="0" sz="750">
                <a:latin typeface="Arial"/>
                <a:cs typeface="Arial"/>
              </a:rPr>
              <a:t>Servicebygg</a:t>
            </a:r>
            <a:r>
              <a:rPr dirty="0" sz="750" spc="80">
                <a:latin typeface="Arial"/>
                <a:cs typeface="Arial"/>
              </a:rPr>
              <a:t> </a:t>
            </a:r>
            <a:r>
              <a:rPr dirty="0" sz="750" spc="-10">
                <a:latin typeface="Arial"/>
                <a:cs typeface="Arial"/>
              </a:rPr>
              <a:t>erstatter</a:t>
            </a:r>
            <a:endParaRPr sz="750">
              <a:latin typeface="Arial"/>
              <a:cs typeface="Arial"/>
            </a:endParaRPr>
          </a:p>
        </p:txBody>
      </p:sp>
      <p:sp>
        <p:nvSpPr>
          <p:cNvPr id="60" name="object 60" descr=""/>
          <p:cNvSpPr txBox="1"/>
          <p:nvPr/>
        </p:nvSpPr>
        <p:spPr>
          <a:xfrm rot="60000">
            <a:off x="1894981" y="6531314"/>
            <a:ext cx="531286" cy="95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55"/>
              </a:lnSpc>
            </a:pPr>
            <a:r>
              <a:rPr dirty="0" sz="750">
                <a:latin typeface="Arial"/>
                <a:cs typeface="Arial"/>
              </a:rPr>
              <a:t>eksist</a:t>
            </a:r>
            <a:r>
              <a:rPr dirty="0" sz="750" spc="40">
                <a:latin typeface="Arial"/>
                <a:cs typeface="Arial"/>
              </a:rPr>
              <a:t> </a:t>
            </a:r>
            <a:r>
              <a:rPr dirty="0" sz="750" spc="-10">
                <a:latin typeface="Arial"/>
                <a:cs typeface="Arial"/>
              </a:rPr>
              <a:t>uthus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61" name="object 61" descr=""/>
          <p:cNvGrpSpPr/>
          <p:nvPr/>
        </p:nvGrpSpPr>
        <p:grpSpPr>
          <a:xfrm>
            <a:off x="2426754" y="6408785"/>
            <a:ext cx="8232140" cy="2313940"/>
            <a:chOff x="2426754" y="6408785"/>
            <a:chExt cx="8232140" cy="2313940"/>
          </a:xfrm>
        </p:grpSpPr>
        <p:sp>
          <p:nvSpPr>
            <p:cNvPr id="62" name="object 62" descr=""/>
            <p:cNvSpPr/>
            <p:nvPr/>
          </p:nvSpPr>
          <p:spPr>
            <a:xfrm>
              <a:off x="2787649" y="6416146"/>
              <a:ext cx="2319655" cy="865505"/>
            </a:xfrm>
            <a:custGeom>
              <a:avLst/>
              <a:gdLst/>
              <a:ahLst/>
              <a:cxnLst/>
              <a:rect l="l" t="t" r="r" b="b"/>
              <a:pathLst>
                <a:path w="2319654" h="865504">
                  <a:moveTo>
                    <a:pt x="2319317" y="86493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03079" y="7256063"/>
              <a:ext cx="75240" cy="75240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2427706" y="6409738"/>
              <a:ext cx="360045" cy="6985"/>
            </a:xfrm>
            <a:custGeom>
              <a:avLst/>
              <a:gdLst/>
              <a:ahLst/>
              <a:cxnLst/>
              <a:rect l="l" t="t" r="r" b="b"/>
              <a:pathLst>
                <a:path w="360044" h="6985">
                  <a:moveTo>
                    <a:pt x="359942" y="64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9526370" y="8578597"/>
              <a:ext cx="1129030" cy="140970"/>
            </a:xfrm>
            <a:custGeom>
              <a:avLst/>
              <a:gdLst/>
              <a:ahLst/>
              <a:cxnLst/>
              <a:rect l="l" t="t" r="r" b="b"/>
              <a:pathLst>
                <a:path w="1129029" h="140970">
                  <a:moveTo>
                    <a:pt x="2160" y="140400"/>
                  </a:moveTo>
                  <a:lnTo>
                    <a:pt x="0" y="20088"/>
                  </a:lnTo>
                  <a:lnTo>
                    <a:pt x="1126837" y="0"/>
                  </a:lnTo>
                  <a:lnTo>
                    <a:pt x="1128997" y="120312"/>
                  </a:lnTo>
                  <a:lnTo>
                    <a:pt x="2160" y="140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9526370" y="8578597"/>
              <a:ext cx="1129030" cy="140970"/>
            </a:xfrm>
            <a:custGeom>
              <a:avLst/>
              <a:gdLst/>
              <a:ahLst/>
              <a:cxnLst/>
              <a:rect l="l" t="t" r="r" b="b"/>
              <a:pathLst>
                <a:path w="1129029" h="140970">
                  <a:moveTo>
                    <a:pt x="2160" y="140400"/>
                  </a:moveTo>
                  <a:lnTo>
                    <a:pt x="0" y="20088"/>
                  </a:lnTo>
                </a:path>
                <a:path w="1129029" h="140970">
                  <a:moveTo>
                    <a:pt x="0" y="20088"/>
                  </a:moveTo>
                  <a:lnTo>
                    <a:pt x="1126837" y="0"/>
                  </a:lnTo>
                </a:path>
                <a:path w="1129029" h="140970">
                  <a:moveTo>
                    <a:pt x="1126837" y="0"/>
                  </a:moveTo>
                  <a:lnTo>
                    <a:pt x="1128997" y="120312"/>
                  </a:lnTo>
                </a:path>
                <a:path w="1129029" h="140970">
                  <a:moveTo>
                    <a:pt x="1128997" y="120312"/>
                  </a:moveTo>
                  <a:lnTo>
                    <a:pt x="2160" y="140400"/>
                  </a:lnTo>
                </a:path>
              </a:pathLst>
            </a:custGeom>
            <a:ln w="64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" name="object 67" descr=""/>
          <p:cNvSpPr txBox="1"/>
          <p:nvPr/>
        </p:nvSpPr>
        <p:spPr>
          <a:xfrm rot="21540000">
            <a:off x="9528836" y="8605435"/>
            <a:ext cx="1124511" cy="95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55"/>
              </a:lnSpc>
            </a:pPr>
            <a:r>
              <a:rPr dirty="0" sz="750">
                <a:latin typeface="Arial"/>
                <a:cs typeface="Arial"/>
              </a:rPr>
              <a:t>Bryggeanlegg</a:t>
            </a:r>
            <a:r>
              <a:rPr dirty="0" sz="750" spc="70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bygges</a:t>
            </a:r>
            <a:r>
              <a:rPr dirty="0" sz="750" spc="70">
                <a:latin typeface="Arial"/>
                <a:cs typeface="Arial"/>
              </a:rPr>
              <a:t> </a:t>
            </a:r>
            <a:r>
              <a:rPr dirty="0" sz="750" spc="-25">
                <a:latin typeface="Arial"/>
                <a:cs typeface="Arial"/>
              </a:rPr>
              <a:t>om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68" name="object 68" descr=""/>
          <p:cNvGrpSpPr/>
          <p:nvPr/>
        </p:nvGrpSpPr>
        <p:grpSpPr>
          <a:xfrm>
            <a:off x="1450857" y="4254506"/>
            <a:ext cx="8079105" cy="4358005"/>
            <a:chOff x="1450857" y="4254506"/>
            <a:chExt cx="8079105" cy="4358005"/>
          </a:xfrm>
        </p:grpSpPr>
        <p:sp>
          <p:nvSpPr>
            <p:cNvPr id="69" name="object 69" descr=""/>
            <p:cNvSpPr/>
            <p:nvPr/>
          </p:nvSpPr>
          <p:spPr>
            <a:xfrm>
              <a:off x="6761818" y="7227335"/>
              <a:ext cx="2404745" cy="1381760"/>
            </a:xfrm>
            <a:custGeom>
              <a:avLst/>
              <a:gdLst/>
              <a:ahLst/>
              <a:cxnLst/>
              <a:rect l="l" t="t" r="r" b="b"/>
              <a:pathLst>
                <a:path w="2404745" h="1381759">
                  <a:moveTo>
                    <a:pt x="0" y="0"/>
                  </a:moveTo>
                  <a:lnTo>
                    <a:pt x="2404659" y="1381358"/>
                  </a:lnTo>
                </a:path>
              </a:pathLst>
            </a:custGeom>
            <a:ln w="64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0" name="object 7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92986" y="7171787"/>
              <a:ext cx="75240" cy="75240"/>
            </a:xfrm>
            <a:prstGeom prst="rect">
              <a:avLst/>
            </a:prstGeom>
          </p:spPr>
        </p:pic>
        <p:sp>
          <p:nvSpPr>
            <p:cNvPr id="71" name="object 71" descr=""/>
            <p:cNvSpPr/>
            <p:nvPr/>
          </p:nvSpPr>
          <p:spPr>
            <a:xfrm>
              <a:off x="9166478" y="8602285"/>
              <a:ext cx="360045" cy="6985"/>
            </a:xfrm>
            <a:custGeom>
              <a:avLst/>
              <a:gdLst/>
              <a:ahLst/>
              <a:cxnLst/>
              <a:rect l="l" t="t" r="r" b="b"/>
              <a:pathLst>
                <a:path w="360045" h="6984">
                  <a:moveTo>
                    <a:pt x="0" y="6408"/>
                  </a:moveTo>
                  <a:lnTo>
                    <a:pt x="359964" y="0"/>
                  </a:lnTo>
                </a:path>
              </a:pathLst>
            </a:custGeom>
            <a:ln w="64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1451810" y="4255458"/>
              <a:ext cx="1233170" cy="142240"/>
            </a:xfrm>
            <a:custGeom>
              <a:avLst/>
              <a:gdLst/>
              <a:ahLst/>
              <a:cxnLst/>
              <a:rect l="l" t="t" r="r" b="b"/>
              <a:pathLst>
                <a:path w="1233170" h="142239">
                  <a:moveTo>
                    <a:pt x="1230834" y="142236"/>
                  </a:moveTo>
                  <a:lnTo>
                    <a:pt x="0" y="120312"/>
                  </a:lnTo>
                  <a:lnTo>
                    <a:pt x="2142" y="0"/>
                  </a:lnTo>
                  <a:lnTo>
                    <a:pt x="1232976" y="21924"/>
                  </a:lnTo>
                  <a:lnTo>
                    <a:pt x="1230834" y="1422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1451810" y="4255458"/>
              <a:ext cx="1233170" cy="142240"/>
            </a:xfrm>
            <a:custGeom>
              <a:avLst/>
              <a:gdLst/>
              <a:ahLst/>
              <a:cxnLst/>
              <a:rect l="l" t="t" r="r" b="b"/>
              <a:pathLst>
                <a:path w="1233170" h="142239">
                  <a:moveTo>
                    <a:pt x="0" y="120312"/>
                  </a:moveTo>
                  <a:lnTo>
                    <a:pt x="2142" y="0"/>
                  </a:lnTo>
                </a:path>
                <a:path w="1233170" h="142239">
                  <a:moveTo>
                    <a:pt x="2142" y="0"/>
                  </a:moveTo>
                  <a:lnTo>
                    <a:pt x="1232976" y="21924"/>
                  </a:lnTo>
                </a:path>
                <a:path w="1233170" h="142239">
                  <a:moveTo>
                    <a:pt x="1232976" y="21924"/>
                  </a:moveTo>
                  <a:lnTo>
                    <a:pt x="1230834" y="142236"/>
                  </a:lnTo>
                </a:path>
                <a:path w="1233170" h="142239">
                  <a:moveTo>
                    <a:pt x="1230834" y="142236"/>
                  </a:moveTo>
                  <a:lnTo>
                    <a:pt x="0" y="1203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4" name="object 74" descr=""/>
          <p:cNvSpPr txBox="1"/>
          <p:nvPr/>
        </p:nvSpPr>
        <p:spPr>
          <a:xfrm rot="60000">
            <a:off x="1454291" y="4283237"/>
            <a:ext cx="1228281" cy="95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55"/>
              </a:lnSpc>
            </a:pPr>
            <a:r>
              <a:rPr dirty="0" sz="750">
                <a:latin typeface="Arial"/>
                <a:cs typeface="Arial"/>
              </a:rPr>
              <a:t>Granitt-trapp</a:t>
            </a:r>
            <a:r>
              <a:rPr dirty="0" sz="750" spc="75">
                <a:latin typeface="Arial"/>
                <a:cs typeface="Arial"/>
              </a:rPr>
              <a:t> </a:t>
            </a:r>
            <a:r>
              <a:rPr dirty="0" sz="750" spc="-10">
                <a:latin typeface="Arial"/>
                <a:cs typeface="Arial"/>
              </a:rPr>
              <a:t>rekonstruksjon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75" name="object 75" descr=""/>
          <p:cNvGrpSpPr/>
          <p:nvPr/>
        </p:nvGrpSpPr>
        <p:grpSpPr>
          <a:xfrm>
            <a:off x="2683825" y="4253154"/>
            <a:ext cx="2633345" cy="75565"/>
            <a:chOff x="2683825" y="4253154"/>
            <a:chExt cx="2633345" cy="75565"/>
          </a:xfrm>
        </p:grpSpPr>
        <p:sp>
          <p:nvSpPr>
            <p:cNvPr id="76" name="object 76" descr=""/>
            <p:cNvSpPr/>
            <p:nvPr/>
          </p:nvSpPr>
          <p:spPr>
            <a:xfrm>
              <a:off x="3044668" y="4287390"/>
              <a:ext cx="2199005" cy="3810"/>
            </a:xfrm>
            <a:custGeom>
              <a:avLst/>
              <a:gdLst/>
              <a:ahLst/>
              <a:cxnLst/>
              <a:rect l="l" t="t" r="r" b="b"/>
              <a:pathLst>
                <a:path w="2199004" h="3810">
                  <a:moveTo>
                    <a:pt x="2198739" y="331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41787" y="4253154"/>
              <a:ext cx="75240" cy="75240"/>
            </a:xfrm>
            <a:prstGeom prst="rect">
              <a:avLst/>
            </a:prstGeom>
          </p:spPr>
        </p:pic>
        <p:sp>
          <p:nvSpPr>
            <p:cNvPr id="78" name="object 78" descr=""/>
            <p:cNvSpPr/>
            <p:nvPr/>
          </p:nvSpPr>
          <p:spPr>
            <a:xfrm>
              <a:off x="2684725" y="4280982"/>
              <a:ext cx="360045" cy="6985"/>
            </a:xfrm>
            <a:custGeom>
              <a:avLst/>
              <a:gdLst/>
              <a:ahLst/>
              <a:cxnLst/>
              <a:rect l="l" t="t" r="r" b="b"/>
              <a:pathLst>
                <a:path w="360044" h="6985">
                  <a:moveTo>
                    <a:pt x="359942" y="64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Arkitekt Markus LInge</dc:creator>
  <dcterms:created xsi:type="dcterms:W3CDTF">2022-04-27T11:15:06Z</dcterms:created>
  <dcterms:modified xsi:type="dcterms:W3CDTF">2022-04-27T11:15:06Z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ARCHICAD</vt:lpwstr>
  </property>
</Properties>
</file>